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51"/>
  </p:notesMasterIdLst>
  <p:handoutMasterIdLst>
    <p:handoutMasterId r:id="rId52"/>
  </p:handoutMasterIdLst>
  <p:sldIdLst>
    <p:sldId id="256" r:id="rId2"/>
    <p:sldId id="305" r:id="rId3"/>
    <p:sldId id="258" r:id="rId4"/>
    <p:sldId id="306" r:id="rId5"/>
    <p:sldId id="259" r:id="rId6"/>
    <p:sldId id="260" r:id="rId7"/>
    <p:sldId id="261" r:id="rId8"/>
    <p:sldId id="262" r:id="rId9"/>
    <p:sldId id="263" r:id="rId10"/>
    <p:sldId id="264"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90" r:id="rId35"/>
    <p:sldId id="291" r:id="rId36"/>
    <p:sldId id="292" r:id="rId37"/>
    <p:sldId id="293" r:id="rId38"/>
    <p:sldId id="294" r:id="rId39"/>
    <p:sldId id="295" r:id="rId40"/>
    <p:sldId id="296" r:id="rId41"/>
    <p:sldId id="307" r:id="rId42"/>
    <p:sldId id="297" r:id="rId43"/>
    <p:sldId id="298" r:id="rId44"/>
    <p:sldId id="299" r:id="rId45"/>
    <p:sldId id="300" r:id="rId46"/>
    <p:sldId id="301" r:id="rId47"/>
    <p:sldId id="302" r:id="rId48"/>
    <p:sldId id="303" r:id="rId49"/>
    <p:sldId id="304" r:id="rId50"/>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C0A"/>
    <a:srgbClr val="009E49"/>
    <a:srgbClr val="DD5900"/>
    <a:srgbClr val="BA1419"/>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73" autoAdjust="0"/>
    <p:restoredTop sz="90603" autoAdjust="0"/>
  </p:normalViewPr>
  <p:slideViewPr>
    <p:cSldViewPr>
      <p:cViewPr>
        <p:scale>
          <a:sx n="100" d="100"/>
          <a:sy n="100" d="100"/>
        </p:scale>
        <p:origin x="1500" y="-72"/>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70DCCA0-A0B2-6C4B-B4B8-D831C8552C46}" type="datetimeFigureOut">
              <a:rPr lang="en-US"/>
              <a:pPr/>
              <a:t>10/8/2017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B74A6AB-C4FF-CC4A-8822-2E8F9421DADB}" type="slidenum">
              <a:rPr/>
              <a:pPr/>
              <a:t>‹#›</a:t>
            </a:fld>
            <a:endParaRPr lang="en-US"/>
          </a:p>
        </p:txBody>
      </p:sp>
    </p:spTree>
    <p:extLst>
      <p:ext uri="{BB962C8B-B14F-4D97-AF65-F5344CB8AC3E}">
        <p14:creationId xmlns:p14="http://schemas.microsoft.com/office/powerpoint/2010/main" val="8169399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10/8/2017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p>
        </p:txBody>
      </p:sp>
      <p:sp>
        <p:nvSpPr>
          <p:cNvPr id="5120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a:p>
        </p:txBody>
      </p:sp>
    </p:spTree>
    <p:extLst>
      <p:ext uri="{BB962C8B-B14F-4D97-AF65-F5344CB8AC3E}">
        <p14:creationId xmlns:p14="http://schemas.microsoft.com/office/powerpoint/2010/main" val="1785717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Take Note: With the Bar Styles dialog box, the formatting changes you make to a type of item (a milestone, for example) apply to all such items in the Gantt Chart.</a:t>
            </a:r>
            <a:endParaRPr lang="en-US" b="0" i="0" u="none" strike="noStrike" baseline="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11</a:t>
            </a:fld>
            <a:endParaRPr lang="en-US"/>
          </a:p>
        </p:txBody>
      </p:sp>
    </p:spTree>
    <p:extLst>
      <p:ext uri="{BB962C8B-B14F-4D97-AF65-F5344CB8AC3E}">
        <p14:creationId xmlns:p14="http://schemas.microsoft.com/office/powerpoint/2010/main" val="3339693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a:latin typeface="Segoe"/>
                <a:ea typeface="ＭＳ ゴシック"/>
              </a:rPr>
              <a:t>Another Way: You can also double-click the divider bar to snap the divider to the nearest column edge.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14</a:t>
            </a:fld>
            <a:endParaRPr lang="en-US"/>
          </a:p>
        </p:txBody>
      </p:sp>
    </p:spTree>
    <p:extLst>
      <p:ext uri="{BB962C8B-B14F-4D97-AF65-F5344CB8AC3E}">
        <p14:creationId xmlns:p14="http://schemas.microsoft.com/office/powerpoint/2010/main" val="2220900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Another Way: Right-clicking anywhere in a column heading will activate the sub-menu for column. Selecting Field Settings will display the Field Settings dialog box. In the dialog box, click the Best Fit button to automatically adjust the column width.</a:t>
            </a:r>
            <a:endParaRPr lang="en-US" b="0" i="0" u="none" strike="noStrike" baseline="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15</a:t>
            </a:fld>
            <a:endParaRPr lang="en-US"/>
          </a:p>
        </p:txBody>
      </p:sp>
    </p:spTree>
    <p:extLst>
      <p:ext uri="{BB962C8B-B14F-4D97-AF65-F5344CB8AC3E}">
        <p14:creationId xmlns:p14="http://schemas.microsoft.com/office/powerpoint/2010/main" val="2822385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Take Note: Notice that the Resource Groups are still displayed to the right of the Gantt bars, but the Milestones have been changed back the default diamond shape.</a:t>
            </a:r>
            <a:endParaRPr lang="en-US" b="0" i="0" u="none" strike="noStrike" baseline="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20</a:t>
            </a:fld>
            <a:endParaRPr lang="en-US"/>
          </a:p>
        </p:txBody>
      </p:sp>
    </p:spTree>
    <p:extLst>
      <p:ext uri="{BB962C8B-B14F-4D97-AF65-F5344CB8AC3E}">
        <p14:creationId xmlns:p14="http://schemas.microsoft.com/office/powerpoint/2010/main" val="2182461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Another Way: You can also right-click the view name bar at the left edge of the screen and select More Views from the dropdown menu.</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23</a:t>
            </a:fld>
            <a:endParaRPr lang="en-US"/>
          </a:p>
        </p:txBody>
      </p:sp>
    </p:spTree>
    <p:extLst>
      <p:ext uri="{BB962C8B-B14F-4D97-AF65-F5344CB8AC3E}">
        <p14:creationId xmlns:p14="http://schemas.microsoft.com/office/powerpoint/2010/main" val="947984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Take Note: Notice that the Project summary task was not reformatted. This is because the Project Summary task is a separate category and must be reformatted by itself.</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26</a:t>
            </a:fld>
            <a:endParaRPr lang="en-US"/>
          </a:p>
        </p:txBody>
      </p:sp>
    </p:spTree>
    <p:extLst>
      <p:ext uri="{BB962C8B-B14F-4D97-AF65-F5344CB8AC3E}">
        <p14:creationId xmlns:p14="http://schemas.microsoft.com/office/powerpoint/2010/main" val="118071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Troubleshooting: The tables in Microsoft Project may look like Microsoft Excel but there are distinct differences. For example, you can auto-fit all columns in Excel at the same time, but you cannot in do this in Microsoft Project.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28</a:t>
            </a:fld>
            <a:endParaRPr lang="en-US"/>
          </a:p>
        </p:txBody>
      </p:sp>
    </p:spTree>
    <p:extLst>
      <p:ext uri="{BB962C8B-B14F-4D97-AF65-F5344CB8AC3E}">
        <p14:creationId xmlns:p14="http://schemas.microsoft.com/office/powerpoint/2010/main" val="280494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Take Note: When you select the Show in Menu check box, Microsoft Project adds the new view to the View bar. This custom view will be saved with this Microsoft Project data file. You have the option to save all custom items in the Global.MPT (the global template) file, so they are available each time you use Project.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47</a:t>
            </a:fld>
            <a:endParaRPr lang="en-US"/>
          </a:p>
        </p:txBody>
      </p:sp>
    </p:spTree>
    <p:extLst>
      <p:ext uri="{BB962C8B-B14F-4D97-AF65-F5344CB8AC3E}">
        <p14:creationId xmlns:p14="http://schemas.microsoft.com/office/powerpoint/2010/main" val="2422805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a:t>© 2014, John Wiley &amp; Sons, Inc.</a:t>
            </a:r>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a:t>Microsoft Official Academic Course, Microsoft Project 2013</a:t>
            </a:r>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a:t>Click to edit Master title style</a:t>
            </a:r>
          </a:p>
        </p:txBody>
      </p:sp>
      <p:sp>
        <p:nvSpPr>
          <p:cNvPr id="3" name="Table Placeholder 2"/>
          <p:cNvSpPr>
            <a:spLocks noGrp="1"/>
          </p:cNvSpPr>
          <p:nvPr>
            <p:ph type="tbl" idx="1"/>
          </p:nvPr>
        </p:nvSpPr>
        <p:spPr>
          <a:xfrm>
            <a:off x="457200" y="1447800"/>
            <a:ext cx="8229600" cy="5029200"/>
          </a:xfrm>
        </p:spPr>
        <p:txBody>
          <a:bodyPr/>
          <a:lstStyle/>
          <a:p>
            <a:pPr lvl="0"/>
            <a:r>
              <a:rPr lang="en-US" noProof="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20E08F-DEAF-9B41-9A41-F5CF24835358}" type="datetimeFigureOut">
              <a:rPr lang="en-US"/>
              <a:pPr/>
              <a:t>10/8/2017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D7407-B8B9-6D4F-A1C8-036E8F7C127C}" type="slidenum">
              <a:rPr/>
              <a:pPr/>
              <a:t>‹#›</a:t>
            </a:fld>
            <a:endParaRPr lang="en-US"/>
          </a:p>
        </p:txBody>
      </p:sp>
    </p:spTree>
    <p:extLst>
      <p:ext uri="{BB962C8B-B14F-4D97-AF65-F5344CB8AC3E}">
        <p14:creationId xmlns:p14="http://schemas.microsoft.com/office/powerpoint/2010/main" val="370429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2C6"/>
              </a:buCl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sz="1050"/>
            </a:lvl1pPr>
          </a:lstStyle>
          <a:p>
            <a:pPr>
              <a:defRPr/>
            </a:pPr>
            <a:r>
              <a:rPr lang="en-US"/>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a:t>Microsoft Official Academic Course, Microsoft Project 2013</a:t>
            </a:r>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8"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4"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3"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9E49"/>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007C0A"/>
            </a:solidFill>
            <a:round/>
            <a:headEnd/>
            <a:tailEnd/>
          </a:ln>
          <a:extLst>
            <a:ext uri="{909E8E84-426E-40dd-AFC4-6F175D3DCCD1}">
              <a14:hiddenFill xmlns=""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2" name="Rectangle 3"/>
          <p:cNvSpPr>
            <a:spLocks noGrp="1" noChangeArrowheads="1"/>
          </p:cNvSpPr>
          <p:nvPr>
            <p:ph type="body" idx="1"/>
          </p:nvPr>
        </p:nvSpPr>
        <p:spPr bwMode="auto">
          <a:xfrm>
            <a:off x="457200" y="1524000"/>
            <a:ext cx="8229600" cy="495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2014, John Wiley &amp; Sons, Inc.</a:t>
            </a:r>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a:t>Microsoft Official Academic Course, Microsoft Project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009E49"/>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009E49"/>
        </a:buClr>
        <a:buFont typeface="Arial"/>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457200" algn="l" rtl="0" eaLnBrk="1" fontAlgn="base" hangingPunct="1">
        <a:spcBef>
          <a:spcPct val="20000"/>
        </a:spcBef>
        <a:spcAft>
          <a:spcPct val="0"/>
        </a:spcAft>
        <a:buClr>
          <a:srgbClr val="DD5900"/>
        </a:buClr>
        <a:buFontTx/>
        <a:buNone/>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Autofit/>
          </a:bodyPr>
          <a:lstStyle/>
          <a:p>
            <a:pPr algn="r">
              <a:defRPr/>
            </a:pPr>
            <a:r>
              <a:rPr lang="en-US" b="1">
                <a:latin typeface="Segoe"/>
                <a:ea typeface="ＭＳ ゴシック"/>
              </a:rPr>
              <a:t>Project Schedule Formatting Fundamentals</a:t>
            </a:r>
            <a:endParaRPr lang="en-US" b="1" dirty="0">
              <a:effectLst>
                <a:outerShdw algn="tl">
                  <a:srgbClr val="000000"/>
                </a:outerShdw>
              </a:effectLst>
            </a:endParaRPr>
          </a:p>
        </p:txBody>
      </p:sp>
      <p:sp>
        <p:nvSpPr>
          <p:cNvPr id="2055" name="Subtitle 2"/>
          <p:cNvSpPr>
            <a:spLocks noGrp="1"/>
          </p:cNvSpPr>
          <p:nvPr>
            <p:ph type="body" idx="1"/>
          </p:nvPr>
        </p:nvSpPr>
        <p:spPr>
          <a:xfrm>
            <a:off x="304800" y="3124200"/>
            <a:ext cx="8305800" cy="457200"/>
          </a:xfrm>
        </p:spPr>
        <p:txBody>
          <a:bodyPr lIns="182880" tIns="0"/>
          <a:lstStyle/>
          <a:p>
            <a:pPr marL="36513" indent="0" algn="r" eaLnBrk="1" hangingPunct="1">
              <a:spcBef>
                <a:spcPct val="0"/>
              </a:spcBef>
              <a:buFontTx/>
              <a:buNone/>
            </a:pPr>
            <a:r>
              <a:rPr lang="en-US" sz="2800" dirty="0">
                <a:solidFill>
                  <a:srgbClr val="007C0A"/>
                </a:solidFill>
              </a:rPr>
              <a:t>Lesson 8</a:t>
            </a:r>
          </a:p>
        </p:txBody>
      </p:sp>
      <p:sp>
        <p:nvSpPr>
          <p:cNvPr id="3" name="Date Placeholder 2"/>
          <p:cNvSpPr>
            <a:spLocks noGrp="1"/>
          </p:cNvSpPr>
          <p:nvPr>
            <p:ph type="dt" sz="half" idx="10"/>
          </p:nvPr>
        </p:nvSpPr>
        <p:spPr/>
        <p:txBody>
          <a:bodyPr/>
          <a:lstStyle/>
          <a:p>
            <a:pPr>
              <a:defRPr/>
            </a:pPr>
            <a:r>
              <a:rPr lang="en-US" dirty="0">
                <a:solidFill>
                  <a:schemeClr val="bg1"/>
                </a:solidFill>
              </a:rPr>
              <a:t>© 2014, John Wiley &amp; Sons, Inc.</a:t>
            </a:r>
          </a:p>
        </p:txBody>
      </p:sp>
      <p:sp>
        <p:nvSpPr>
          <p:cNvPr id="4" name="Footer Placeholder 3"/>
          <p:cNvSpPr>
            <a:spLocks noGrp="1"/>
          </p:cNvSpPr>
          <p:nvPr>
            <p:ph type="ftr" sz="quarter" idx="11"/>
          </p:nvPr>
        </p:nvSpPr>
        <p:spPr/>
        <p:txBody>
          <a:bodyPr/>
          <a:lstStyle/>
          <a:p>
            <a:pPr>
              <a:defRPr/>
            </a:pPr>
            <a:r>
              <a:rPr lang="en-US" dirty="0">
                <a:solidFill>
                  <a:schemeClr val="bg1"/>
                </a:solidFill>
              </a:rPr>
              <a:t>Microsoft Official Academic Course, Microsoft Project 2013</a:t>
            </a: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a:solidFill>
                  <a:srgbClr val="007C0A"/>
                </a:solidFill>
                <a:latin typeface="Segoe UI Semibold" panose="020B0702040204020203" pitchFamily="34" charset="0"/>
              </a:rPr>
              <a:t>Microsoft</a:t>
            </a:r>
            <a:r>
              <a:rPr lang="en-US" sz="4800" b="1" dirty="0">
                <a:solidFill>
                  <a:srgbClr val="DD5900"/>
                </a:solidFill>
                <a:latin typeface="+mn-lt"/>
              </a:rPr>
              <a:t> </a:t>
            </a:r>
            <a:r>
              <a:rPr lang="en-US" sz="4800" b="1" dirty="0">
                <a:solidFill>
                  <a:srgbClr val="009E49"/>
                </a:solidFill>
                <a:latin typeface="+mn-lt"/>
              </a:rPr>
              <a:t>Project 2013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Modify the Gantt Chart Using the Bar Styles Dialog Box</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sz="2000" b="0" i="0" u="none" strike="noStrike" baseline="0">
                <a:latin typeface="Segoe"/>
                <a:ea typeface="ＭＳ ゴシック"/>
              </a:rPr>
              <a:t>7.	Click </a:t>
            </a:r>
            <a:r>
              <a:rPr lang="en-US" sz="2000" b="1" i="0" u="none" strike="noStrike" baseline="0">
                <a:latin typeface="Segoe"/>
                <a:ea typeface="ＭＳ ゴシック"/>
              </a:rPr>
              <a:t>OK </a:t>
            </a:r>
            <a:r>
              <a:rPr lang="en-US" sz="2000" b="0" i="0" u="none" strike="noStrike" baseline="0">
                <a:latin typeface="Segoe"/>
                <a:ea typeface="ＭＳ ゴシック"/>
              </a:rPr>
              <a:t>to close the Bar Styles dialog box. Microsoft Project applies the formatting changes you made to the Gantt Chart.</a:t>
            </a:r>
          </a:p>
          <a:p>
            <a:pPr lvl="1" rtl="0"/>
            <a:r>
              <a:rPr lang="en-US" sz="2000" b="0" i="0" u="none" strike="noStrike" baseline="0">
                <a:latin typeface="Segoe"/>
                <a:ea typeface="ＭＳ ゴシック"/>
              </a:rPr>
              <a:t>8.	Select the </a:t>
            </a:r>
            <a:r>
              <a:rPr lang="en-US" sz="2000" b="1" i="0" u="none" strike="noStrike" baseline="0">
                <a:latin typeface="Segoe"/>
                <a:ea typeface="ＭＳ ゴシック"/>
              </a:rPr>
              <a:t>name cell </a:t>
            </a:r>
            <a:r>
              <a:rPr lang="en-US" sz="2000" b="0" i="0" u="none" strike="noStrike" baseline="0">
                <a:latin typeface="Segoe"/>
                <a:ea typeface="ＭＳ ゴシック"/>
              </a:rPr>
              <a:t>of Task 27, </a:t>
            </a:r>
            <a:r>
              <a:rPr lang="en-US" sz="2000" b="1" i="0" u="none" strike="noStrike" baseline="0">
                <a:latin typeface="Segoe"/>
                <a:ea typeface="ＭＳ ゴシック"/>
              </a:rPr>
              <a:t>Pre-Production complete</a:t>
            </a:r>
            <a:r>
              <a:rPr lang="en-US" sz="2000" b="0" i="0" u="none" strike="noStrike" baseline="0">
                <a:latin typeface="Segoe"/>
                <a:ea typeface="ＭＳ ゴシック"/>
              </a:rPr>
              <a:t>. Press </a:t>
            </a:r>
            <a:r>
              <a:rPr lang="en-US" sz="2000" b="1" i="0" u="none" strike="noStrike" baseline="0">
                <a:latin typeface="Segoe"/>
                <a:ea typeface="ＭＳ ゴシック"/>
              </a:rPr>
              <a:t>Crtl+Shift+F5</a:t>
            </a:r>
            <a:r>
              <a:rPr lang="en-US" sz="2000" b="0" i="0" u="none" strike="noStrike" baseline="0">
                <a:latin typeface="Segoe"/>
                <a:ea typeface="ＭＳ ゴシック"/>
              </a:rPr>
              <a:t>. This is the keyboard shortcut for Scroll to Task. Microsoft Project scrolls the Gantt Chart bar view to task 27, where you can see the reformatted milestones and resource groups. Your screen should look similar to the figure below.</a:t>
            </a:r>
            <a:endParaRPr lang="en-US" sz="2000" b="0" i="0" u="none" strike="noStrike" baseline="0">
              <a:latin typeface="Times New Roman"/>
              <a:ea typeface="ＭＳ ゴシック"/>
            </a:endParaRPr>
          </a:p>
        </p:txBody>
      </p:sp>
      <p:pic>
        <p:nvPicPr>
          <p:cNvPr id="4" name="Picture 3" descr="080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3886200"/>
            <a:ext cx="6656615" cy="2588683"/>
          </a:xfrm>
          <a:prstGeom prst="rect">
            <a:avLst/>
          </a:prstGeom>
        </p:spPr>
      </p:pic>
      <p:sp>
        <p:nvSpPr>
          <p:cNvPr id="5" name="Oval 4">
            <a:extLst>
              <a:ext uri="{FF2B5EF4-FFF2-40B4-BE49-F238E27FC236}">
                <a16:creationId xmlns:a16="http://schemas.microsoft.com/office/drawing/2014/main" id="{AD75B0F8-B3AC-4445-A763-C210925FC99E}"/>
              </a:ext>
            </a:extLst>
          </p:cNvPr>
          <p:cNvSpPr/>
          <p:nvPr/>
        </p:nvSpPr>
        <p:spPr bwMode="auto">
          <a:xfrm>
            <a:off x="6172200" y="4038600"/>
            <a:ext cx="1066800" cy="533400"/>
          </a:xfrm>
          <a:prstGeom prst="ellipse">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096615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Modify the Gantt Chart Using the Bar Styles Dialog Box</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lnSpc>
                <a:spcPct val="90000"/>
              </a:lnSpc>
            </a:pPr>
            <a:r>
              <a:rPr lang="en-US" sz="2000" b="0" i="0" u="none" strike="noStrike" baseline="0" dirty="0">
                <a:latin typeface="Segoe"/>
                <a:ea typeface="ＭＳ ゴシック"/>
              </a:rPr>
              <a:t>9.	</a:t>
            </a:r>
            <a:r>
              <a:rPr lang="en-US" sz="2000" b="1" i="0" u="none" strike="noStrike" baseline="0" dirty="0">
                <a:latin typeface="Segoe"/>
                <a:ea typeface="ＭＳ ゴシック"/>
              </a:rPr>
              <a:t>SAVE </a:t>
            </a:r>
            <a:r>
              <a:rPr lang="en-US" sz="2000" b="0" i="0" u="none" strike="noStrike" baseline="0" dirty="0">
                <a:latin typeface="Segoe"/>
                <a:ea typeface="ＭＳ ゴシック"/>
              </a:rPr>
              <a:t>the project schedule.</a:t>
            </a:r>
          </a:p>
          <a:p>
            <a:pPr lvl="0" rtl="0">
              <a:lnSpc>
                <a:spcPct val="90000"/>
              </a:lnSpc>
            </a:pPr>
            <a:r>
              <a:rPr lang="en-US" sz="2000" b="1" i="0" u="none" strike="noStrike" baseline="0" dirty="0">
                <a:latin typeface="Segoe"/>
                <a:ea typeface="ＭＳ ゴシック"/>
              </a:rPr>
              <a:t>PAUSE. LEAVE </a:t>
            </a:r>
            <a:r>
              <a:rPr lang="en-US" sz="2000" b="0" i="0" u="none" strike="noStrike" baseline="0" dirty="0">
                <a:latin typeface="Segoe"/>
                <a:ea typeface="ＭＳ ゴシック"/>
              </a:rPr>
              <a:t>the project schedule open to use in the next exercise.</a:t>
            </a:r>
          </a:p>
          <a:p>
            <a:pPr lvl="0">
              <a:lnSpc>
                <a:spcPct val="90000"/>
              </a:lnSpc>
            </a:pPr>
            <a:r>
              <a:rPr lang="en-US" sz="2000" dirty="0">
                <a:latin typeface="Segoe"/>
                <a:ea typeface="ＭＳ ゴシック"/>
              </a:rPr>
              <a:t>The Gantt Chart became the standard for visualizing project schedules in the early twentieth century when American engineer and management consultant </a:t>
            </a:r>
            <a:r>
              <a:rPr lang="en-US" sz="2000" dirty="0">
                <a:solidFill>
                  <a:srgbClr val="FF0000"/>
                </a:solidFill>
                <a:latin typeface="Segoe"/>
                <a:ea typeface="ＭＳ ゴシック"/>
              </a:rPr>
              <a:t>Henry L. Gantt </a:t>
            </a:r>
            <a:r>
              <a:rPr lang="en-US" sz="2000" dirty="0">
                <a:latin typeface="Segoe"/>
                <a:ea typeface="ＭＳ ゴシック"/>
              </a:rPr>
              <a:t>developed a bar chart with two main principles; 1) to measure activities by the amount of time needed to complete them; and 2) to represent the amount of the activity that should have been done in a given time.</a:t>
            </a:r>
          </a:p>
          <a:p>
            <a:pPr lvl="0">
              <a:lnSpc>
                <a:spcPct val="90000"/>
              </a:lnSpc>
            </a:pPr>
            <a:r>
              <a:rPr lang="en-US" sz="2000" dirty="0">
                <a:latin typeface="Segoe"/>
                <a:ea typeface="ＭＳ ゴシック"/>
              </a:rPr>
              <a:t>In Microsoft Project, the Gantt Chart view is the default view. A </a:t>
            </a:r>
            <a:r>
              <a:rPr lang="en-US" sz="2000" b="1" i="1" dirty="0">
                <a:latin typeface="Segoe"/>
                <a:ea typeface="ＭＳ ゴシック"/>
              </a:rPr>
              <a:t>view </a:t>
            </a:r>
            <a:r>
              <a:rPr lang="en-US" sz="2000" dirty="0">
                <a:latin typeface="Segoe"/>
                <a:ea typeface="ＭＳ ゴシック"/>
              </a:rPr>
              <a:t>is a window through which you can see various elements of your project schedule. </a:t>
            </a:r>
          </a:p>
          <a:p>
            <a:pPr lvl="0">
              <a:lnSpc>
                <a:spcPct val="90000"/>
              </a:lnSpc>
            </a:pPr>
            <a:r>
              <a:rPr lang="en-US" sz="2000" dirty="0">
                <a:latin typeface="Segoe"/>
                <a:ea typeface="ＭＳ ゴシック"/>
              </a:rPr>
              <a:t>The two main view categories are named single view, which you have been using mostly throughout the lessons, and one you will see later in this lesson called a combination view. </a:t>
            </a:r>
          </a:p>
          <a:p>
            <a:pPr lvl="0">
              <a:lnSpc>
                <a:spcPct val="90000"/>
              </a:lnSpc>
            </a:pPr>
            <a:r>
              <a:rPr lang="en-US" sz="2000" dirty="0">
                <a:latin typeface="Segoe"/>
                <a:ea typeface="ＭＳ ゴシック"/>
              </a:rPr>
              <a:t>Views are made up of one or more view elements. </a:t>
            </a:r>
            <a:endParaRPr lang="en-US" sz="2000" dirty="0">
              <a:latin typeface="Times New Roman"/>
              <a:ea typeface="ＭＳ ゴシック"/>
            </a:endParaRPr>
          </a:p>
          <a:p>
            <a:pPr lvl="0" rtl="0">
              <a:lnSpc>
                <a:spcPct val="90000"/>
              </a:lnSpc>
            </a:pPr>
            <a:endParaRPr lang="en-US" sz="2000" b="0" i="0" u="none" strike="noStrike" baseline="0" dirty="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a:t>
            </a:fld>
            <a:endParaRPr lang="en-US" dirty="0"/>
          </a:p>
        </p:txBody>
      </p:sp>
    </p:spTree>
    <p:extLst>
      <p:ext uri="{BB962C8B-B14F-4D97-AF65-F5344CB8AC3E}">
        <p14:creationId xmlns:p14="http://schemas.microsoft.com/office/powerpoint/2010/main" val="1760401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Modify the Gantt Chart Using the Bar Styles Dialog Box</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a:latin typeface="Segoe"/>
                <a:ea typeface="ＭＳ ゴシック"/>
              </a:rPr>
              <a:t>The five different view formats and their common use are listed in the table below.</a:t>
            </a:r>
            <a:endParaRPr lang="en-US" b="0" i="0" u="none" strike="noStrike" baseline="0">
              <a:latin typeface="Times New Roman"/>
              <a:ea typeface="ＭＳ ゴシック"/>
            </a:endParaRPr>
          </a:p>
        </p:txBody>
      </p:sp>
      <p:pic>
        <p:nvPicPr>
          <p:cNvPr id="4" name="Picture 3" descr="table080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2286000"/>
            <a:ext cx="7993802" cy="3971889"/>
          </a:xfrm>
          <a:prstGeom prst="rect">
            <a:avLst/>
          </a:prstGeom>
        </p:spPr>
      </p:pic>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12</a:t>
            </a:fld>
            <a:endParaRPr lang="en-US" dirty="0"/>
          </a:p>
        </p:txBody>
      </p:sp>
      <p:sp>
        <p:nvSpPr>
          <p:cNvPr id="9" name="Rectangle: Rounded Corners 8">
            <a:extLst>
              <a:ext uri="{FF2B5EF4-FFF2-40B4-BE49-F238E27FC236}">
                <a16:creationId xmlns:a16="http://schemas.microsoft.com/office/drawing/2014/main" id="{D78BB4A7-54F7-457C-B83A-E48230A943BE}"/>
              </a:ext>
            </a:extLst>
          </p:cNvPr>
          <p:cNvSpPr/>
          <p:nvPr/>
        </p:nvSpPr>
        <p:spPr bwMode="auto">
          <a:xfrm>
            <a:off x="762000" y="2895600"/>
            <a:ext cx="1066800" cy="2819400"/>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Rectangle: Rounded Corners 9">
            <a:extLst>
              <a:ext uri="{FF2B5EF4-FFF2-40B4-BE49-F238E27FC236}">
                <a16:creationId xmlns:a16="http://schemas.microsoft.com/office/drawing/2014/main" id="{162E48A5-1BA7-486C-B021-56BEEBD6830C}"/>
              </a:ext>
            </a:extLst>
          </p:cNvPr>
          <p:cNvSpPr/>
          <p:nvPr/>
        </p:nvSpPr>
        <p:spPr bwMode="auto">
          <a:xfrm>
            <a:off x="4953000" y="3276600"/>
            <a:ext cx="1447800" cy="304800"/>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Rectangle: Rounded Corners 10">
            <a:extLst>
              <a:ext uri="{FF2B5EF4-FFF2-40B4-BE49-F238E27FC236}">
                <a16:creationId xmlns:a16="http://schemas.microsoft.com/office/drawing/2014/main" id="{E50E2D36-A576-41BA-B637-6FC99F7DB842}"/>
              </a:ext>
            </a:extLst>
          </p:cNvPr>
          <p:cNvSpPr/>
          <p:nvPr/>
        </p:nvSpPr>
        <p:spPr bwMode="auto">
          <a:xfrm>
            <a:off x="5753100" y="3895725"/>
            <a:ext cx="1333500" cy="304800"/>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Rectangle: Rounded Corners 11">
            <a:extLst>
              <a:ext uri="{FF2B5EF4-FFF2-40B4-BE49-F238E27FC236}">
                <a16:creationId xmlns:a16="http://schemas.microsoft.com/office/drawing/2014/main" id="{795A9F6E-5AD7-4ADF-AD14-9CD7A485768E}"/>
              </a:ext>
            </a:extLst>
          </p:cNvPr>
          <p:cNvSpPr/>
          <p:nvPr/>
        </p:nvSpPr>
        <p:spPr bwMode="auto">
          <a:xfrm>
            <a:off x="4984750" y="4545012"/>
            <a:ext cx="1187450" cy="304800"/>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46901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Modifying the Gantt Chart Using Gantt Chart Styles</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a:latin typeface="Segoe"/>
                <a:ea typeface="ＭＳ ゴシック"/>
              </a:rPr>
              <a:t>In this exercise, you will create a custom Gantt Chart, format it using predefined Gantt Chart Styles, and save the custom view.</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13</a:t>
            </a:fld>
            <a:endParaRPr lang="en-US" dirty="0"/>
          </a:p>
        </p:txBody>
      </p:sp>
    </p:spTree>
    <p:extLst>
      <p:ext uri="{BB962C8B-B14F-4D97-AF65-F5344CB8AC3E}">
        <p14:creationId xmlns:p14="http://schemas.microsoft.com/office/powerpoint/2010/main" val="3900173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Modify the Gantt Chart Using Gantt Chart Styles</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dirty="0">
                <a:latin typeface="Segoe"/>
                <a:ea typeface="ＭＳ ゴシック"/>
              </a:rPr>
              <a:t>USE </a:t>
            </a:r>
            <a:r>
              <a:rPr lang="en-US" b="0" i="0" u="none" strike="noStrike" baseline="0" dirty="0">
                <a:latin typeface="Segoe"/>
                <a:ea typeface="ＭＳ ゴシック"/>
              </a:rPr>
              <a:t>the project schedule you created in the previous exercise.</a:t>
            </a:r>
          </a:p>
          <a:p>
            <a:pPr lvl="1" rtl="0"/>
            <a:r>
              <a:rPr lang="en-US" b="0" i="0" u="none" strike="noStrike" baseline="0" dirty="0">
                <a:latin typeface="Segoe"/>
                <a:ea typeface="ＭＳ ゴシック"/>
              </a:rPr>
              <a:t>1.	Click the </a:t>
            </a:r>
            <a:r>
              <a:rPr lang="en-US" b="1" i="0" u="none" strike="noStrike" baseline="0" dirty="0">
                <a:solidFill>
                  <a:srgbClr val="FF0000"/>
                </a:solidFill>
                <a:latin typeface="Segoe"/>
                <a:ea typeface="ＭＳ ゴシック"/>
              </a:rPr>
              <a:t>Format</a:t>
            </a:r>
            <a:r>
              <a:rPr lang="en-US" b="1" i="0" u="none" strike="noStrike" baseline="0" dirty="0">
                <a:latin typeface="Segoe"/>
                <a:ea typeface="ＭＳ ゴシック"/>
              </a:rPr>
              <a:t> </a:t>
            </a:r>
            <a:r>
              <a:rPr lang="en-US" b="0" i="0" u="none" strike="noStrike" baseline="0" dirty="0">
                <a:latin typeface="Segoe"/>
                <a:ea typeface="ＭＳ ゴシック"/>
              </a:rPr>
              <a:t>tab, under Gantt Chart Tools, if necessary.</a:t>
            </a:r>
          </a:p>
          <a:p>
            <a:pPr lvl="1" rtl="0"/>
            <a:r>
              <a:rPr lang="en-US" b="0" i="0" u="none" strike="noStrike" baseline="0" dirty="0">
                <a:latin typeface="Segoe"/>
                <a:ea typeface="ＭＳ ゴシック"/>
              </a:rPr>
              <a:t>2.	In the Show/Hide group, click the </a:t>
            </a:r>
            <a:r>
              <a:rPr lang="en-US" b="1" i="0" u="none" strike="noStrike" baseline="0" dirty="0">
                <a:solidFill>
                  <a:srgbClr val="FF0000"/>
                </a:solidFill>
                <a:latin typeface="Segoe"/>
                <a:ea typeface="ＭＳ ゴシック"/>
              </a:rPr>
              <a:t>Project</a:t>
            </a:r>
            <a:r>
              <a:rPr lang="en-US" b="1" i="0" u="none" strike="noStrike" baseline="0" dirty="0">
                <a:latin typeface="Segoe"/>
                <a:ea typeface="ＭＳ ゴシック"/>
              </a:rPr>
              <a:t> </a:t>
            </a:r>
            <a:r>
              <a:rPr lang="en-US" b="1" i="0" u="none" strike="noStrike" baseline="0" dirty="0">
                <a:solidFill>
                  <a:srgbClr val="FF0000"/>
                </a:solidFill>
                <a:latin typeface="Segoe"/>
                <a:ea typeface="ＭＳ ゴシック"/>
              </a:rPr>
              <a:t>Summary</a:t>
            </a:r>
            <a:r>
              <a:rPr lang="en-US" b="1" i="0" u="none" strike="noStrike" baseline="0" dirty="0">
                <a:latin typeface="Segoe"/>
                <a:ea typeface="ＭＳ ゴシック"/>
              </a:rPr>
              <a:t> </a:t>
            </a:r>
            <a:r>
              <a:rPr lang="en-US" b="1" i="0" u="none" strike="noStrike" baseline="0" dirty="0">
                <a:solidFill>
                  <a:srgbClr val="FF0000"/>
                </a:solidFill>
                <a:latin typeface="Segoe"/>
                <a:ea typeface="ＭＳ ゴシック"/>
              </a:rPr>
              <a:t>Task</a:t>
            </a:r>
            <a:r>
              <a:rPr lang="en-US" b="1" i="0" u="none" strike="noStrike" baseline="0" dirty="0">
                <a:latin typeface="Segoe"/>
                <a:ea typeface="ＭＳ ゴシック"/>
              </a:rPr>
              <a:t> </a:t>
            </a:r>
            <a:r>
              <a:rPr lang="en-US" b="0" i="0" u="none" strike="noStrike" baseline="0" dirty="0">
                <a:latin typeface="Segoe"/>
                <a:ea typeface="ＭＳ ゴシック"/>
              </a:rPr>
              <a:t>box.</a:t>
            </a:r>
          </a:p>
          <a:p>
            <a:pPr lvl="1" rtl="0"/>
            <a:r>
              <a:rPr lang="en-US" b="0" i="0" u="none" strike="noStrike" baseline="0" dirty="0">
                <a:latin typeface="Segoe"/>
                <a:ea typeface="ＭＳ ゴシック"/>
              </a:rPr>
              <a:t>3.	Press the </a:t>
            </a:r>
            <a:r>
              <a:rPr lang="en-US" b="1" i="0" u="none" strike="noStrike" baseline="0" dirty="0">
                <a:solidFill>
                  <a:srgbClr val="FF0000"/>
                </a:solidFill>
                <a:latin typeface="Segoe"/>
                <a:ea typeface="ＭＳ ゴシック"/>
              </a:rPr>
              <a:t>F5</a:t>
            </a:r>
            <a:r>
              <a:rPr lang="en-US" b="1" i="0" u="none" strike="noStrike" baseline="0" dirty="0">
                <a:latin typeface="Segoe"/>
                <a:ea typeface="ＭＳ ゴシック"/>
              </a:rPr>
              <a:t> </a:t>
            </a:r>
            <a:r>
              <a:rPr lang="en-US" b="0" i="0" u="none" strike="noStrike" baseline="0" dirty="0">
                <a:latin typeface="Segoe"/>
                <a:ea typeface="ＭＳ ゴシック"/>
              </a:rPr>
              <a:t>key. In the ID box, type </a:t>
            </a:r>
            <a:r>
              <a:rPr lang="en-US" b="1" i="0" u="none" strike="noStrike" baseline="0" dirty="0">
                <a:solidFill>
                  <a:srgbClr val="FF0000"/>
                </a:solidFill>
                <a:latin typeface="Segoe"/>
                <a:ea typeface="ＭＳ ゴシック"/>
              </a:rPr>
              <a:t>0</a:t>
            </a:r>
            <a:r>
              <a:rPr lang="en-US" b="1" i="0" u="none" strike="noStrike" baseline="0" dirty="0">
                <a:latin typeface="Segoe"/>
                <a:ea typeface="ＭＳ ゴシック"/>
              </a:rPr>
              <a:t> </a:t>
            </a:r>
            <a:r>
              <a:rPr lang="en-US" b="0" i="0" u="none" strike="noStrike" baseline="0" dirty="0">
                <a:latin typeface="Segoe"/>
                <a:ea typeface="ＭＳ ゴシック"/>
              </a:rPr>
              <a:t>and click </a:t>
            </a:r>
            <a:r>
              <a:rPr lang="en-US" b="1" i="0" u="none" strike="noStrike" baseline="0" dirty="0">
                <a:solidFill>
                  <a:srgbClr val="FF0000"/>
                </a:solidFill>
                <a:latin typeface="Segoe"/>
                <a:ea typeface="ＭＳ ゴシック"/>
              </a:rPr>
              <a:t>OK</a:t>
            </a:r>
            <a:r>
              <a:rPr lang="en-US" b="0" i="0" u="none" strike="noStrike" baseline="0" dirty="0">
                <a:latin typeface="Segoe"/>
                <a:ea typeface="ＭＳ ゴシック"/>
              </a:rPr>
              <a:t>. Microsoft Project displays the project summary task (task ID 0) at the top of the Gantt Chart view. Now you will make a few adjustments to your screen so that all of the summary task information is visible.</a:t>
            </a:r>
          </a:p>
          <a:p>
            <a:pPr lvl="1"/>
            <a:r>
              <a:rPr lang="en-US" dirty="0">
                <a:latin typeface="Segoe"/>
                <a:ea typeface="ＭＳ ゴシック"/>
              </a:rPr>
              <a:t>4.	Drag the </a:t>
            </a:r>
            <a:r>
              <a:rPr lang="en-US" b="1" dirty="0">
                <a:solidFill>
                  <a:srgbClr val="FF0000"/>
                </a:solidFill>
                <a:latin typeface="Segoe"/>
                <a:ea typeface="ＭＳ ゴシック"/>
              </a:rPr>
              <a:t>vertical divider bar </a:t>
            </a:r>
            <a:r>
              <a:rPr lang="en-US" dirty="0">
                <a:latin typeface="Segoe"/>
                <a:ea typeface="ＭＳ ゴシック"/>
              </a:rPr>
              <a:t>between the table and chart to the right until at least the Duration and Start columns are visible, if necessary.</a:t>
            </a:r>
          </a:p>
          <a:p>
            <a:pPr lvl="1" rtl="0"/>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14</a:t>
            </a:fld>
            <a:endParaRPr lang="en-US" dirty="0"/>
          </a:p>
        </p:txBody>
      </p:sp>
    </p:spTree>
    <p:extLst>
      <p:ext uri="{BB962C8B-B14F-4D97-AF65-F5344CB8AC3E}">
        <p14:creationId xmlns:p14="http://schemas.microsoft.com/office/powerpoint/2010/main" val="251229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Modify the Gantt Chart Using Gantt Chart Styles</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sz="2100" b="0" i="0" u="none" strike="noStrike" baseline="0" dirty="0">
                <a:latin typeface="Segoe"/>
                <a:ea typeface="ＭＳ ゴシック"/>
              </a:rPr>
              <a:t>5.	</a:t>
            </a:r>
            <a:r>
              <a:rPr lang="en-US" sz="2100" b="1" i="0" u="none" strike="noStrike" baseline="0" dirty="0">
                <a:solidFill>
                  <a:srgbClr val="FF0000"/>
                </a:solidFill>
                <a:latin typeface="Segoe"/>
                <a:ea typeface="ＭＳ ゴシック"/>
              </a:rPr>
              <a:t>Double-click</a:t>
            </a:r>
            <a:r>
              <a:rPr lang="en-US" sz="2100" b="1" i="0" u="none" strike="noStrike" baseline="0" dirty="0">
                <a:latin typeface="Segoe"/>
                <a:ea typeface="ＭＳ ゴシック"/>
              </a:rPr>
              <a:t> </a:t>
            </a:r>
            <a:r>
              <a:rPr lang="en-US" sz="2100" b="0" i="0" u="none" strike="noStrike" baseline="0" dirty="0">
                <a:latin typeface="Segoe"/>
                <a:ea typeface="ＭＳ ゴシック"/>
              </a:rPr>
              <a:t>the right edge of the </a:t>
            </a:r>
            <a:r>
              <a:rPr lang="en-US" sz="2100" b="1" i="0" u="none" strike="noStrike" baseline="0" dirty="0">
                <a:solidFill>
                  <a:srgbClr val="FF0000"/>
                </a:solidFill>
                <a:latin typeface="Segoe"/>
                <a:ea typeface="ＭＳ ゴシック"/>
              </a:rPr>
              <a:t>Task</a:t>
            </a:r>
            <a:r>
              <a:rPr lang="en-US" sz="2100" b="1" i="0" u="none" strike="noStrike" baseline="0" dirty="0">
                <a:latin typeface="Segoe"/>
                <a:ea typeface="ＭＳ ゴシック"/>
              </a:rPr>
              <a:t> </a:t>
            </a:r>
            <a:r>
              <a:rPr lang="en-US" sz="2100" b="1" i="0" u="none" strike="noStrike" baseline="0" dirty="0">
                <a:solidFill>
                  <a:srgbClr val="FF0000"/>
                </a:solidFill>
                <a:latin typeface="Segoe"/>
                <a:ea typeface="ＭＳ ゴシック"/>
              </a:rPr>
              <a:t>Name</a:t>
            </a:r>
            <a:r>
              <a:rPr lang="en-US" sz="2100" b="1" i="0" u="none" strike="noStrike" baseline="0" dirty="0">
                <a:latin typeface="Segoe"/>
                <a:ea typeface="ＭＳ ゴシック"/>
              </a:rPr>
              <a:t> </a:t>
            </a:r>
            <a:r>
              <a:rPr lang="en-US" sz="2100" b="0" i="0" u="none" strike="noStrike" baseline="0" dirty="0">
                <a:latin typeface="Segoe"/>
                <a:ea typeface="ＭＳ ゴシック"/>
              </a:rPr>
              <a:t>column, in the column heading, to expand the column so that you can see the entire value. Readjust the vertical divider bar, as necessary. Your screen should look similar to the figure below. Before you make further formatting changes, you will make a </a:t>
            </a:r>
            <a:r>
              <a:rPr lang="en-US" sz="2100" b="0" i="0" u="none" strike="noStrike" baseline="0" dirty="0">
                <a:solidFill>
                  <a:srgbClr val="FF0000"/>
                </a:solidFill>
                <a:latin typeface="Segoe"/>
                <a:ea typeface="ＭＳ ゴシック"/>
              </a:rPr>
              <a:t>copy of the Gantt Chart view </a:t>
            </a:r>
            <a:r>
              <a:rPr lang="en-US" sz="2100" b="0" i="0" u="none" strike="noStrike" baseline="0" dirty="0">
                <a:latin typeface="Segoe"/>
                <a:ea typeface="ＭＳ ゴシック"/>
              </a:rPr>
              <a:t>so that you will not affect the original Gantt Chart view.</a:t>
            </a:r>
          </a:p>
        </p:txBody>
      </p:sp>
      <p:pic>
        <p:nvPicPr>
          <p:cNvPr id="4" name="Picture 3" descr="080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600" y="3581400"/>
            <a:ext cx="6870700" cy="2841910"/>
          </a:xfrm>
          <a:prstGeom prst="rect">
            <a:avLst/>
          </a:prstGeom>
        </p:spPr>
      </p:pic>
    </p:spTree>
    <p:extLst>
      <p:ext uri="{BB962C8B-B14F-4D97-AF65-F5344CB8AC3E}">
        <p14:creationId xmlns:p14="http://schemas.microsoft.com/office/powerpoint/2010/main" val="2345930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Modify the Gantt Chart Using Gantt Chart Styles</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6.	Click the </a:t>
            </a:r>
            <a:r>
              <a:rPr lang="en-US" b="1" i="0" u="none" strike="noStrike" baseline="0" dirty="0">
                <a:solidFill>
                  <a:srgbClr val="FF0000"/>
                </a:solidFill>
                <a:latin typeface="Segoe"/>
                <a:ea typeface="ＭＳ ゴシック"/>
              </a:rPr>
              <a:t>View</a:t>
            </a:r>
            <a:r>
              <a:rPr lang="en-US" b="1" i="0" u="none" strike="noStrike" baseline="0" dirty="0">
                <a:latin typeface="Segoe"/>
                <a:ea typeface="ＭＳ ゴシック"/>
              </a:rPr>
              <a:t> </a:t>
            </a:r>
            <a:r>
              <a:rPr lang="en-US" b="0" i="0" u="none" strike="noStrike" baseline="0" dirty="0">
                <a:latin typeface="Segoe"/>
                <a:ea typeface="ＭＳ ゴシック"/>
              </a:rPr>
              <a:t>tab. In the Task Views group, click the </a:t>
            </a:r>
            <a:r>
              <a:rPr lang="en-US" b="1" i="0" u="none" strike="noStrike" baseline="0" dirty="0">
                <a:solidFill>
                  <a:srgbClr val="FF0000"/>
                </a:solidFill>
                <a:latin typeface="Segoe"/>
                <a:ea typeface="ＭＳ ゴシック"/>
              </a:rPr>
              <a:t>down-arrow</a:t>
            </a:r>
            <a:r>
              <a:rPr lang="en-US" b="1" i="0" u="none" strike="noStrike" baseline="0" dirty="0">
                <a:latin typeface="Segoe"/>
                <a:ea typeface="ＭＳ ゴシック"/>
              </a:rPr>
              <a:t> </a:t>
            </a:r>
            <a:r>
              <a:rPr lang="en-US" b="0" i="0" u="none" strike="noStrike" baseline="0" dirty="0">
                <a:latin typeface="Segoe"/>
                <a:ea typeface="ＭＳ ゴシック"/>
              </a:rPr>
              <a:t>under the Gantt Chart button then select </a:t>
            </a:r>
            <a:r>
              <a:rPr lang="en-US" b="1" i="0" u="none" strike="noStrike" baseline="0" dirty="0">
                <a:solidFill>
                  <a:srgbClr val="FF0000"/>
                </a:solidFill>
                <a:latin typeface="Segoe"/>
                <a:ea typeface="ＭＳ ゴシック"/>
              </a:rPr>
              <a:t>Save</a:t>
            </a:r>
            <a:r>
              <a:rPr lang="en-US" b="1" i="0" u="none" strike="noStrike" baseline="0" dirty="0">
                <a:latin typeface="Segoe"/>
                <a:ea typeface="ＭＳ ゴシック"/>
              </a:rPr>
              <a:t> </a:t>
            </a:r>
            <a:r>
              <a:rPr lang="en-US" b="1" i="0" u="none" strike="noStrike" baseline="0" dirty="0">
                <a:solidFill>
                  <a:srgbClr val="FF0000"/>
                </a:solidFill>
                <a:latin typeface="Segoe"/>
                <a:ea typeface="ＭＳ ゴシック"/>
              </a:rPr>
              <a:t>View</a:t>
            </a:r>
            <a:r>
              <a:rPr lang="en-US" b="0" i="0" u="none" strike="noStrike" baseline="0" dirty="0">
                <a:latin typeface="Segoe"/>
                <a:ea typeface="ＭＳ ゴシック"/>
              </a:rPr>
              <a:t>. The Save View dialog box appears with View 1 as the default name as in the figure below.</a:t>
            </a:r>
            <a:endParaRPr lang="en-US" b="0" i="0" u="none" strike="noStrike" baseline="0" dirty="0">
              <a:latin typeface="Times New Roman"/>
              <a:ea typeface="ＭＳ ゴシック"/>
            </a:endParaRPr>
          </a:p>
        </p:txBody>
      </p:sp>
      <p:pic>
        <p:nvPicPr>
          <p:cNvPr id="4" name="Picture 3" descr="0807.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9800" y="3276600"/>
            <a:ext cx="4203700" cy="1470860"/>
          </a:xfrm>
          <a:prstGeom prst="rect">
            <a:avLst/>
          </a:prstGeom>
        </p:spPr>
      </p:pic>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16</a:t>
            </a:fld>
            <a:endParaRPr lang="en-US" dirty="0"/>
          </a:p>
        </p:txBody>
      </p:sp>
    </p:spTree>
    <p:extLst>
      <p:ext uri="{BB962C8B-B14F-4D97-AF65-F5344CB8AC3E}">
        <p14:creationId xmlns:p14="http://schemas.microsoft.com/office/powerpoint/2010/main" val="3811481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Modify the Gantt Chart Using Gantt Chart Styles</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7.	In the Name Field, type </a:t>
            </a:r>
            <a:r>
              <a:rPr lang="en-US" b="1" i="0" u="none" strike="noStrike" baseline="0" dirty="0">
                <a:solidFill>
                  <a:srgbClr val="FF0000"/>
                </a:solidFill>
                <a:latin typeface="Segoe"/>
                <a:ea typeface="ＭＳ ゴシック"/>
              </a:rPr>
              <a:t>My Custom Gantt Chart</a:t>
            </a:r>
            <a:r>
              <a:rPr lang="en-US" b="0" i="0" u="none" strike="noStrike" baseline="0" dirty="0">
                <a:latin typeface="Segoe"/>
                <a:ea typeface="ＭＳ ゴシック"/>
              </a:rPr>
              <a:t>, and then click </a:t>
            </a:r>
            <a:r>
              <a:rPr lang="en-US" b="1" i="0" u="none" strike="noStrike" baseline="0" dirty="0">
                <a:solidFill>
                  <a:srgbClr val="FF0000"/>
                </a:solidFill>
                <a:latin typeface="Segoe"/>
                <a:ea typeface="ＭＳ ゴシック"/>
              </a:rPr>
              <a:t>OK</a:t>
            </a:r>
            <a:r>
              <a:rPr lang="en-US" b="0" i="0" u="none" strike="noStrike" baseline="0" dirty="0">
                <a:latin typeface="Segoe"/>
                <a:ea typeface="ＭＳ ゴシック"/>
              </a:rPr>
              <a:t>. The Save View dialog box closes. Note that the name of the new view is listed on the left edge of your screen. Your screen should look similar to the</a:t>
            </a:r>
            <a:r>
              <a:rPr lang="en-US" b="0" i="0" u="none" strike="noStrike" dirty="0">
                <a:latin typeface="Segoe"/>
                <a:ea typeface="ＭＳ ゴシック"/>
              </a:rPr>
              <a:t> f</a:t>
            </a:r>
            <a:r>
              <a:rPr lang="en-US" b="0" i="0" u="none" strike="noStrike" baseline="0" dirty="0">
                <a:latin typeface="Segoe"/>
                <a:ea typeface="ＭＳ ゴシック"/>
              </a:rPr>
              <a:t>igure below.</a:t>
            </a:r>
            <a:endParaRPr lang="en-US" b="0" i="0" u="none" strike="noStrike" baseline="0" dirty="0">
              <a:latin typeface="Times New Roman"/>
              <a:ea typeface="ＭＳ ゴシック"/>
            </a:endParaRPr>
          </a:p>
        </p:txBody>
      </p:sp>
      <p:pic>
        <p:nvPicPr>
          <p:cNvPr id="4" name="Picture 3" descr="0808.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000" y="3200400"/>
            <a:ext cx="7912100" cy="2978673"/>
          </a:xfrm>
          <a:prstGeom prst="rect">
            <a:avLst/>
          </a:prstGeom>
        </p:spPr>
      </p:pic>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17</a:t>
            </a:fld>
            <a:endParaRPr lang="en-US" dirty="0"/>
          </a:p>
        </p:txBody>
      </p:sp>
      <p:sp>
        <p:nvSpPr>
          <p:cNvPr id="8" name="Rounded Rectangle 7"/>
          <p:cNvSpPr/>
          <p:nvPr/>
        </p:nvSpPr>
        <p:spPr bwMode="auto">
          <a:xfrm>
            <a:off x="533400" y="4800600"/>
            <a:ext cx="1295400" cy="609600"/>
          </a:xfrm>
          <a:prstGeom prst="roundRect">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28147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Modify the Gantt Chart Using Gantt Chart Styles</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8.	Click the </a:t>
            </a:r>
            <a:r>
              <a:rPr lang="en-US" b="1" i="0" u="none" strike="noStrike" baseline="0" dirty="0">
                <a:solidFill>
                  <a:srgbClr val="FF0000"/>
                </a:solidFill>
                <a:latin typeface="Segoe"/>
                <a:ea typeface="ＭＳ ゴシック"/>
              </a:rPr>
              <a:t>Format</a:t>
            </a:r>
            <a:r>
              <a:rPr lang="en-US" b="1" i="0" u="none" strike="noStrike" baseline="0" dirty="0">
                <a:latin typeface="Segoe"/>
                <a:ea typeface="ＭＳ ゴシック"/>
              </a:rPr>
              <a:t> </a:t>
            </a:r>
            <a:r>
              <a:rPr lang="en-US" b="0" i="0" u="none" strike="noStrike" baseline="0" dirty="0">
                <a:latin typeface="Segoe"/>
                <a:ea typeface="ＭＳ ゴシック"/>
              </a:rPr>
              <a:t>tab. In the Gantt Chart Styles group, click the </a:t>
            </a:r>
            <a:r>
              <a:rPr lang="en-US" b="1" i="0" u="none" strike="noStrike" baseline="0" dirty="0">
                <a:solidFill>
                  <a:srgbClr val="FF0000"/>
                </a:solidFill>
                <a:latin typeface="Segoe"/>
                <a:ea typeface="ＭＳ ゴシック"/>
              </a:rPr>
              <a:t>More</a:t>
            </a:r>
            <a:r>
              <a:rPr lang="en-US" b="1" i="0" u="none" strike="noStrike" baseline="0" dirty="0">
                <a:latin typeface="Segoe"/>
                <a:ea typeface="ＭＳ ゴシック"/>
              </a:rPr>
              <a:t> </a:t>
            </a:r>
            <a:r>
              <a:rPr lang="en-US" b="0" i="0" u="none" strike="noStrike" baseline="0" dirty="0">
                <a:latin typeface="Segoe"/>
                <a:ea typeface="ＭＳ ゴシック"/>
              </a:rPr>
              <a:t>button located at the lower right of the bar graphics, as shown in </a:t>
            </a:r>
            <a:r>
              <a:rPr lang="en-US" b="0" i="0" u="none" strike="noStrike" baseline="0" dirty="0" err="1">
                <a:latin typeface="Segoe"/>
                <a:ea typeface="ＭＳ ゴシック"/>
              </a:rPr>
              <a:t>th</a:t>
            </a:r>
            <a:r>
              <a:rPr lang="en-US" b="0" i="0" u="none" strike="noStrike" baseline="0" dirty="0">
                <a:latin typeface="Segoe"/>
                <a:ea typeface="ＭＳ ゴシック"/>
              </a:rPr>
              <a:t> figure below.</a:t>
            </a:r>
            <a:endParaRPr lang="en-US" b="0" i="0" u="none" strike="noStrike" baseline="0" dirty="0">
              <a:latin typeface="Times New Roman"/>
              <a:ea typeface="ＭＳ ゴシック"/>
            </a:endParaRPr>
          </a:p>
        </p:txBody>
      </p:sp>
      <p:pic>
        <p:nvPicPr>
          <p:cNvPr id="4" name="Picture 3" descr="080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100" y="2861997"/>
            <a:ext cx="7975600" cy="1808821"/>
          </a:xfrm>
          <a:prstGeom prst="rect">
            <a:avLst/>
          </a:prstGeom>
        </p:spPr>
      </p:pic>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18</a:t>
            </a:fld>
            <a:endParaRPr lang="en-US" dirty="0"/>
          </a:p>
        </p:txBody>
      </p:sp>
      <p:sp>
        <p:nvSpPr>
          <p:cNvPr id="8" name="Rounded Rectangle 7"/>
          <p:cNvSpPr/>
          <p:nvPr/>
        </p:nvSpPr>
        <p:spPr bwMode="auto">
          <a:xfrm>
            <a:off x="5943600" y="2743200"/>
            <a:ext cx="1066800" cy="457200"/>
          </a:xfrm>
          <a:prstGeom prst="roundRect">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43073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Modify the Gantt Chart Using Gantt Chart Styles</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9.	The predefined Gantt Chart Style options appear as in the figure below. These are divided into two style categories, one for scheduling and one for presentations. Select the </a:t>
            </a:r>
            <a:r>
              <a:rPr lang="en-US" b="1" i="0" u="none" strike="noStrike" baseline="0">
                <a:latin typeface="Segoe"/>
                <a:ea typeface="ＭＳ ゴシック"/>
              </a:rPr>
              <a:t>second style </a:t>
            </a:r>
            <a:r>
              <a:rPr lang="en-US" b="0" i="0" u="none" strike="noStrike" baseline="0">
                <a:latin typeface="Segoe"/>
                <a:ea typeface="ＭＳ ゴシック"/>
              </a:rPr>
              <a:t>in the scheduling category.</a:t>
            </a:r>
            <a:endParaRPr lang="en-US" b="0" i="0" u="none" strike="noStrike" baseline="0">
              <a:latin typeface="Times New Roman"/>
              <a:ea typeface="ＭＳ ゴシック"/>
            </a:endParaRPr>
          </a:p>
        </p:txBody>
      </p:sp>
      <p:pic>
        <p:nvPicPr>
          <p:cNvPr id="4" name="Picture 3" descr="081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4500" y="3373118"/>
            <a:ext cx="8255000" cy="2499366"/>
          </a:xfrm>
          <a:prstGeom prst="rect">
            <a:avLst/>
          </a:prstGeom>
        </p:spPr>
      </p:pic>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19</a:t>
            </a:fld>
            <a:endParaRPr lang="en-US" dirty="0"/>
          </a:p>
        </p:txBody>
      </p:sp>
      <p:sp>
        <p:nvSpPr>
          <p:cNvPr id="8" name="Rounded Rectangle 7"/>
          <p:cNvSpPr/>
          <p:nvPr/>
        </p:nvSpPr>
        <p:spPr bwMode="auto">
          <a:xfrm>
            <a:off x="1905000" y="3200400"/>
            <a:ext cx="1371600" cy="533400"/>
          </a:xfrm>
          <a:prstGeom prst="roundRect">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Rounded Rectangle 8"/>
          <p:cNvSpPr/>
          <p:nvPr/>
        </p:nvSpPr>
        <p:spPr bwMode="auto">
          <a:xfrm>
            <a:off x="3886200" y="3276600"/>
            <a:ext cx="1143000" cy="381000"/>
          </a:xfrm>
          <a:prstGeom prst="roundRect">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Rounded Rectangle 9"/>
          <p:cNvSpPr/>
          <p:nvPr/>
        </p:nvSpPr>
        <p:spPr bwMode="auto">
          <a:xfrm>
            <a:off x="5486400" y="3276600"/>
            <a:ext cx="1219200" cy="304800"/>
          </a:xfrm>
          <a:prstGeom prst="roundRect">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32998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Objectives</a:t>
            </a:r>
          </a:p>
        </p:txBody>
      </p:sp>
      <p:sp>
        <p:nvSpPr>
          <p:cNvPr id="4" name="Date Placeholder 3"/>
          <p:cNvSpPr>
            <a:spLocks noGrp="1"/>
          </p:cNvSpPr>
          <p:nvPr>
            <p:ph type="dt" sz="half" idx="10"/>
          </p:nvPr>
        </p:nvSpPr>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2</a:t>
            </a:fld>
            <a:endParaRPr lang="en-US" dirty="0"/>
          </a:p>
        </p:txBody>
      </p:sp>
      <p:pic>
        <p:nvPicPr>
          <p:cNvPr id="3" name="Picture 2" descr="080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761573"/>
            <a:ext cx="8077200" cy="2572854"/>
          </a:xfrm>
          <a:prstGeom prst="rect">
            <a:avLst/>
          </a:prstGeom>
        </p:spPr>
      </p:pic>
    </p:spTree>
    <p:extLst>
      <p:ext uri="{BB962C8B-B14F-4D97-AF65-F5344CB8AC3E}">
        <p14:creationId xmlns:p14="http://schemas.microsoft.com/office/powerpoint/2010/main" val="3529894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Modify the Gantt Chart Using Gantt Chart Styles</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10.	On the Format ribbon, in the Bar Styles group, click the </a:t>
            </a:r>
            <a:r>
              <a:rPr lang="en-US" b="1" i="0" u="none" strike="noStrike" baseline="0" dirty="0">
                <a:solidFill>
                  <a:srgbClr val="FF0000"/>
                </a:solidFill>
                <a:latin typeface="Segoe"/>
                <a:ea typeface="ＭＳ ゴシック"/>
              </a:rPr>
              <a:t>check box</a:t>
            </a:r>
            <a:r>
              <a:rPr lang="en-US" b="1" i="0" u="none" strike="noStrike" baseline="0" dirty="0">
                <a:latin typeface="Segoe"/>
                <a:ea typeface="ＭＳ ゴシック"/>
              </a:rPr>
              <a:t> </a:t>
            </a:r>
            <a:r>
              <a:rPr lang="en-US" b="0" i="0" u="none" strike="noStrike" baseline="0" dirty="0">
                <a:latin typeface="Segoe"/>
                <a:ea typeface="ＭＳ ゴシック"/>
              </a:rPr>
              <a:t>for </a:t>
            </a:r>
            <a:r>
              <a:rPr lang="en-US" b="1" i="0" u="none" strike="noStrike" baseline="0" dirty="0">
                <a:solidFill>
                  <a:srgbClr val="FF0000"/>
                </a:solidFill>
                <a:latin typeface="Segoe"/>
                <a:ea typeface="ＭＳ ゴシック"/>
              </a:rPr>
              <a:t>Critical</a:t>
            </a:r>
            <a:r>
              <a:rPr lang="en-US" b="1" i="0" u="none" strike="noStrike" baseline="0" dirty="0">
                <a:latin typeface="Segoe"/>
                <a:ea typeface="ＭＳ ゴシック"/>
              </a:rPr>
              <a:t> </a:t>
            </a:r>
            <a:r>
              <a:rPr lang="en-US" b="1" i="0" u="none" strike="noStrike" baseline="0" dirty="0">
                <a:solidFill>
                  <a:srgbClr val="FF0000"/>
                </a:solidFill>
                <a:latin typeface="Segoe"/>
                <a:ea typeface="ＭＳ ゴシック"/>
              </a:rPr>
              <a:t>Tasks</a:t>
            </a:r>
            <a:r>
              <a:rPr lang="en-US" b="0" i="0" u="none" strike="noStrike" baseline="0" dirty="0">
                <a:latin typeface="Times New Roman"/>
                <a:ea typeface="ＭＳ ゴシック"/>
              </a:rPr>
              <a:t>.</a:t>
            </a:r>
          </a:p>
          <a:p>
            <a:pPr lvl="1" rtl="0"/>
            <a:r>
              <a:rPr lang="en-US" b="0" i="0" u="none" strike="noStrike" baseline="0" dirty="0">
                <a:latin typeface="Segoe"/>
                <a:ea typeface="ＭＳ ゴシック"/>
              </a:rPr>
              <a:t>11.	Press the </a:t>
            </a:r>
            <a:r>
              <a:rPr lang="en-US" b="1" i="0" u="none" strike="noStrike" baseline="0" dirty="0">
                <a:solidFill>
                  <a:srgbClr val="FF0000"/>
                </a:solidFill>
                <a:latin typeface="Segoe"/>
                <a:ea typeface="ＭＳ ゴシック"/>
              </a:rPr>
              <a:t>F5</a:t>
            </a:r>
            <a:r>
              <a:rPr lang="en-US" b="1" i="0" u="none" strike="noStrike" baseline="0" dirty="0">
                <a:latin typeface="Segoe"/>
                <a:ea typeface="ＭＳ ゴシック"/>
              </a:rPr>
              <a:t> </a:t>
            </a:r>
            <a:r>
              <a:rPr lang="en-US" b="0" i="0" u="none" strike="noStrike" baseline="0" dirty="0">
                <a:latin typeface="Segoe"/>
                <a:ea typeface="ＭＳ ゴシック"/>
              </a:rPr>
              <a:t>key. In the ID box key </a:t>
            </a:r>
            <a:r>
              <a:rPr lang="en-US" b="1" i="0" u="none" strike="noStrike" baseline="0" dirty="0">
                <a:solidFill>
                  <a:srgbClr val="FF0000"/>
                </a:solidFill>
                <a:latin typeface="Segoe"/>
                <a:ea typeface="ＭＳ ゴシック"/>
              </a:rPr>
              <a:t>55</a:t>
            </a:r>
            <a:r>
              <a:rPr lang="en-US" b="1" i="0" u="none" strike="noStrike" baseline="0" dirty="0">
                <a:latin typeface="Segoe"/>
                <a:ea typeface="ＭＳ ゴシック"/>
              </a:rPr>
              <a:t> </a:t>
            </a:r>
            <a:r>
              <a:rPr lang="en-US" b="0" i="0" u="none" strike="noStrike" baseline="0" dirty="0">
                <a:latin typeface="Segoe"/>
                <a:ea typeface="ＭＳ ゴシック"/>
              </a:rPr>
              <a:t>and press </a:t>
            </a:r>
            <a:r>
              <a:rPr lang="en-US" b="1" i="0" u="none" strike="noStrike" baseline="0" dirty="0">
                <a:solidFill>
                  <a:srgbClr val="FF0000"/>
                </a:solidFill>
                <a:latin typeface="Segoe"/>
                <a:ea typeface="ＭＳ ゴシック"/>
              </a:rPr>
              <a:t>Enter</a:t>
            </a:r>
            <a:r>
              <a:rPr lang="en-US" b="0" i="0" u="none" strike="noStrike" baseline="0" dirty="0">
                <a:latin typeface="Segoe"/>
                <a:ea typeface="ＭＳ ゴシック"/>
              </a:rPr>
              <a:t>. Notice that most tasks from 52-78 are formatted to display in </a:t>
            </a:r>
            <a:r>
              <a:rPr lang="en-US" b="0" i="0" u="none" strike="noStrike" baseline="0" dirty="0">
                <a:solidFill>
                  <a:srgbClr val="FF0000"/>
                </a:solidFill>
                <a:latin typeface="Segoe"/>
                <a:ea typeface="ＭＳ ゴシック"/>
              </a:rPr>
              <a:t>red</a:t>
            </a:r>
            <a:r>
              <a:rPr lang="en-US" b="0" i="0" u="none" strike="noStrike" baseline="0" dirty="0">
                <a:latin typeface="Segoe"/>
                <a:ea typeface="ＭＳ ゴシック"/>
              </a:rPr>
              <a:t>. Your screen should look similar to the figure below.</a:t>
            </a:r>
          </a:p>
        </p:txBody>
      </p:sp>
      <p:pic>
        <p:nvPicPr>
          <p:cNvPr id="4" name="Picture 3" descr="081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3429000"/>
            <a:ext cx="7715390" cy="3022600"/>
          </a:xfrm>
          <a:prstGeom prst="rect">
            <a:avLst/>
          </a:prstGeom>
        </p:spPr>
      </p:pic>
    </p:spTree>
    <p:extLst>
      <p:ext uri="{BB962C8B-B14F-4D97-AF65-F5344CB8AC3E}">
        <p14:creationId xmlns:p14="http://schemas.microsoft.com/office/powerpoint/2010/main" val="2078703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Modify the Gantt Chart Using Gantt Chart Styles</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12.	</a:t>
            </a:r>
            <a:r>
              <a:rPr lang="en-US" b="1" i="0" u="none" strike="noStrike" baseline="0" dirty="0">
                <a:latin typeface="Segoe"/>
                <a:ea typeface="ＭＳ ゴシック"/>
              </a:rPr>
              <a:t>SAVE </a:t>
            </a:r>
            <a:r>
              <a:rPr lang="en-US" b="0" i="0" u="none" strike="noStrike" baseline="0" dirty="0">
                <a:latin typeface="Segoe"/>
                <a:ea typeface="ＭＳ ゴシック"/>
              </a:rPr>
              <a:t>the project schedule.</a:t>
            </a:r>
          </a:p>
          <a:p>
            <a:pPr lvl="0" rtl="0"/>
            <a:r>
              <a:rPr lang="en-US" b="1" i="0" u="none" strike="noStrike" baseline="0" dirty="0">
                <a:latin typeface="Segoe"/>
                <a:ea typeface="ＭＳ ゴシック"/>
              </a:rPr>
              <a:t>PAUSE. LEAVE </a:t>
            </a:r>
            <a:r>
              <a:rPr lang="en-US" b="0" i="0" u="none" strike="noStrike" baseline="0" dirty="0">
                <a:latin typeface="Segoe"/>
                <a:ea typeface="ＭＳ ゴシック"/>
              </a:rPr>
              <a:t>the project schedule open to use in the next exercise.</a:t>
            </a:r>
          </a:p>
          <a:p>
            <a:pPr lvl="0" rtl="0"/>
            <a:r>
              <a:rPr lang="en-US" b="0" i="0" u="none" strike="noStrike" baseline="0" dirty="0">
                <a:latin typeface="Segoe"/>
                <a:ea typeface="ＭＳ ゴシック"/>
              </a:rPr>
              <a:t>In this exercise, you </a:t>
            </a:r>
            <a:r>
              <a:rPr lang="en-US" b="1" i="0" u="none" strike="noStrike" baseline="0" dirty="0">
                <a:latin typeface="Segoe"/>
                <a:ea typeface="ＭＳ ゴシック"/>
              </a:rPr>
              <a:t>made formatting changes </a:t>
            </a:r>
            <a:r>
              <a:rPr lang="en-US" b="0" i="0" u="none" strike="noStrike" baseline="0" dirty="0">
                <a:latin typeface="Segoe"/>
                <a:ea typeface="ＭＳ ゴシック"/>
              </a:rPr>
              <a:t>to your project schedule using </a:t>
            </a:r>
            <a:r>
              <a:rPr lang="en-US" b="0" i="0" u="none" strike="noStrike" baseline="0" dirty="0">
                <a:solidFill>
                  <a:srgbClr val="FF0000"/>
                </a:solidFill>
                <a:latin typeface="Segoe"/>
                <a:ea typeface="ＭＳ ゴシック"/>
              </a:rPr>
              <a:t>predefined Gantt Chart Styles</a:t>
            </a:r>
            <a:r>
              <a:rPr lang="en-US" b="0" i="0" u="none" strike="noStrike" baseline="0" dirty="0">
                <a:latin typeface="Segoe"/>
                <a:ea typeface="ＭＳ ゴシック"/>
              </a:rPr>
              <a:t>. </a:t>
            </a:r>
          </a:p>
          <a:p>
            <a:pPr lvl="0" rtl="0"/>
            <a:r>
              <a:rPr lang="en-US" b="0" i="0" u="none" strike="noStrike" baseline="0" dirty="0">
                <a:latin typeface="Segoe"/>
                <a:ea typeface="ＭＳ ゴシック"/>
              </a:rPr>
              <a:t>This is similar to making changes using the Bar Styles command; however, the predefined Gantt Chart Styles has fewer choices than the Bar Styles command. </a:t>
            </a:r>
          </a:p>
          <a:p>
            <a:pPr lvl="0" rtl="0"/>
            <a:r>
              <a:rPr lang="en-US" b="0" i="0" u="none" strike="noStrike" baseline="0" dirty="0">
                <a:latin typeface="Segoe"/>
                <a:ea typeface="ＭＳ ゴシック"/>
              </a:rPr>
              <a:t>As you are reviewing the formatting changes in the My Custom Gantt Chart view, remember that none of the data in the project schedule has changed–just the way it is formatted. </a:t>
            </a:r>
          </a:p>
          <a:p>
            <a:pPr lvl="0" rtl="0"/>
            <a:r>
              <a:rPr lang="en-US" b="0" i="0" u="none" strike="noStrike" baseline="0" dirty="0">
                <a:latin typeface="Segoe"/>
                <a:ea typeface="ＭＳ ゴシック"/>
              </a:rPr>
              <a:t>These formatting changes affect only the My Custom Gantt Chart view; all other views in Microsoft Project are unaffected.</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21</a:t>
            </a:fld>
            <a:endParaRPr lang="en-US" dirty="0"/>
          </a:p>
        </p:txBody>
      </p:sp>
    </p:spTree>
    <p:extLst>
      <p:ext uri="{BB962C8B-B14F-4D97-AF65-F5344CB8AC3E}">
        <p14:creationId xmlns:p14="http://schemas.microsoft.com/office/powerpoint/2010/main" val="1633523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dirty="0">
                <a:solidFill>
                  <a:srgbClr val="009E49"/>
                </a:solidFill>
                <a:latin typeface="Segoe"/>
                <a:ea typeface="ＭＳ ゴシック"/>
              </a:rPr>
              <a:t>Modifying </a:t>
            </a:r>
            <a:r>
              <a:rPr lang="en-US" b="0" i="0" u="none" strike="noStrike" baseline="0" dirty="0">
                <a:solidFill>
                  <a:srgbClr val="FF0000"/>
                </a:solidFill>
                <a:latin typeface="Segoe"/>
                <a:ea typeface="ＭＳ ゴシック"/>
              </a:rPr>
              <a:t>Text Appearance </a:t>
            </a:r>
            <a:r>
              <a:rPr lang="en-US" b="0" i="0" u="none" strike="noStrike" baseline="0" dirty="0">
                <a:solidFill>
                  <a:srgbClr val="009E49"/>
                </a:solidFill>
                <a:latin typeface="Segoe"/>
                <a:ea typeface="ＭＳ ゴシック"/>
              </a:rPr>
              <a:t>In a View</a:t>
            </a:r>
            <a:endParaRPr lang="en-US" b="0" i="0" u="none" strike="noStrike" baseline="0" dirty="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a:latin typeface="Segoe"/>
                <a:ea typeface="ＭＳ ゴシック"/>
              </a:rPr>
              <a:t>Microsoft Project enables you to change the way text appears within a view. </a:t>
            </a:r>
          </a:p>
          <a:p>
            <a:pPr lvl="0" rtl="0"/>
            <a:r>
              <a:rPr lang="en-US" b="0" i="0" u="none" strike="noStrike" baseline="0">
                <a:latin typeface="Segoe"/>
                <a:ea typeface="ＭＳ ゴシック"/>
              </a:rPr>
              <a:t>You can modify the appearance of an entire category of tasks, such as summary tasks or milestones, or you can change the appearance of an individual cell. </a:t>
            </a:r>
          </a:p>
          <a:p>
            <a:pPr lvl="0" rtl="0"/>
            <a:r>
              <a:rPr lang="en-US" b="0" i="0" u="none" strike="noStrike" baseline="0">
                <a:latin typeface="Segoe"/>
                <a:ea typeface="ＭＳ ゴシック"/>
              </a:rPr>
              <a:t>This feature allows you to call attention to specific items or to offset a specific type of task with color and font size or type.</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22</a:t>
            </a:fld>
            <a:endParaRPr lang="en-US" dirty="0"/>
          </a:p>
        </p:txBody>
      </p:sp>
    </p:spTree>
    <p:extLst>
      <p:ext uri="{BB962C8B-B14F-4D97-AF65-F5344CB8AC3E}">
        <p14:creationId xmlns:p14="http://schemas.microsoft.com/office/powerpoint/2010/main" val="2786024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Modify the Appearance of Text in a View</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dirty="0">
                <a:latin typeface="Segoe"/>
                <a:ea typeface="ＭＳ ゴシック"/>
              </a:rPr>
              <a:t>USE </a:t>
            </a:r>
            <a:r>
              <a:rPr lang="en-US" b="0" i="0" u="none" strike="noStrike" baseline="0" dirty="0">
                <a:latin typeface="Segoe"/>
                <a:ea typeface="ＭＳ ゴシック"/>
              </a:rPr>
              <a:t>the project schedule you created in the previous exercise.</a:t>
            </a:r>
          </a:p>
          <a:p>
            <a:pPr lvl="1" rtl="0"/>
            <a:r>
              <a:rPr lang="en-US" b="0" i="0" u="none" strike="noStrike" baseline="0" dirty="0">
                <a:latin typeface="Segoe"/>
                <a:ea typeface="ＭＳ ゴシック"/>
              </a:rPr>
              <a:t>1.	Click the </a:t>
            </a:r>
            <a:r>
              <a:rPr lang="en-US" b="1" i="0" u="none" strike="noStrike" baseline="0" dirty="0">
                <a:latin typeface="Segoe"/>
                <a:ea typeface="ＭＳ ゴシック"/>
              </a:rPr>
              <a:t>Task </a:t>
            </a:r>
            <a:r>
              <a:rPr lang="en-US" b="0" i="0" u="none" strike="noStrike" baseline="0" dirty="0">
                <a:latin typeface="Segoe"/>
                <a:ea typeface="ＭＳ ゴシック"/>
              </a:rPr>
              <a:t>tab, click the </a:t>
            </a:r>
            <a:r>
              <a:rPr lang="en-US" b="1" i="0" u="none" strike="noStrike" baseline="0" dirty="0">
                <a:latin typeface="Segoe"/>
                <a:ea typeface="ＭＳ ゴシック"/>
              </a:rPr>
              <a:t>down-arrow </a:t>
            </a:r>
            <a:r>
              <a:rPr lang="en-US" b="0" i="0" u="none" strike="noStrike" baseline="0" dirty="0">
                <a:latin typeface="Segoe"/>
                <a:ea typeface="ＭＳ ゴシック"/>
              </a:rPr>
              <a:t>under the Gantt Chart button and select </a:t>
            </a:r>
            <a:r>
              <a:rPr lang="en-US" b="1" i="0" u="none" strike="noStrike" baseline="0" dirty="0">
                <a:latin typeface="Segoe"/>
                <a:ea typeface="ＭＳ ゴシック"/>
              </a:rPr>
              <a:t>More Views</a:t>
            </a:r>
            <a:r>
              <a:rPr lang="en-US" b="0" i="0" u="none" strike="noStrike" baseline="0" dirty="0">
                <a:latin typeface="Segoe"/>
                <a:ea typeface="ＭＳ ゴシック"/>
              </a:rPr>
              <a:t>. The More Views dialog box appears.</a:t>
            </a:r>
          </a:p>
          <a:p>
            <a:pPr lvl="1" rtl="0"/>
            <a:r>
              <a:rPr lang="en-US" b="0" i="0" u="none" strike="noStrike" baseline="0" dirty="0">
                <a:latin typeface="Segoe"/>
                <a:ea typeface="ＭＳ ゴシック"/>
              </a:rPr>
              <a:t>2.	In the </a:t>
            </a:r>
            <a:r>
              <a:rPr lang="en-US" b="0" i="0" u="none" strike="noStrike" baseline="0" dirty="0">
                <a:solidFill>
                  <a:srgbClr val="FF0000"/>
                </a:solidFill>
                <a:latin typeface="Segoe"/>
                <a:ea typeface="ＭＳ ゴシック"/>
              </a:rPr>
              <a:t>More Views </a:t>
            </a:r>
            <a:r>
              <a:rPr lang="en-US" b="0" i="0" u="none" strike="noStrike" baseline="0" dirty="0">
                <a:latin typeface="Segoe"/>
                <a:ea typeface="ＭＳ ゴシック"/>
              </a:rPr>
              <a:t>box, select </a:t>
            </a:r>
            <a:r>
              <a:rPr lang="en-US" b="1" i="0" u="none" strike="noStrike" baseline="0" dirty="0">
                <a:solidFill>
                  <a:srgbClr val="FF0000"/>
                </a:solidFill>
                <a:latin typeface="Segoe"/>
                <a:ea typeface="ＭＳ ゴシック"/>
              </a:rPr>
              <a:t>Task Sheet</a:t>
            </a:r>
            <a:r>
              <a:rPr lang="en-US" b="0" i="0" u="none" strike="noStrike" baseline="0" dirty="0">
                <a:latin typeface="Segoe"/>
                <a:ea typeface="ＭＳ ゴシック"/>
              </a:rPr>
              <a:t>, and then click </a:t>
            </a:r>
            <a:r>
              <a:rPr lang="en-US" b="1" i="0" u="none" strike="noStrike" baseline="0" dirty="0">
                <a:latin typeface="Segoe"/>
                <a:ea typeface="ＭＳ ゴシック"/>
              </a:rPr>
              <a:t>Apply</a:t>
            </a:r>
            <a:r>
              <a:rPr lang="en-US" b="0" i="0" u="none" strike="noStrike" baseline="0" dirty="0">
                <a:latin typeface="Segoe"/>
                <a:ea typeface="ＭＳ ゴシック"/>
              </a:rPr>
              <a:t>. The Detail Gantt view appears.</a:t>
            </a:r>
          </a:p>
          <a:p>
            <a:pPr lvl="1" rtl="0"/>
            <a:r>
              <a:rPr lang="en-US" b="0" i="0" u="none" strike="noStrike" baseline="0" dirty="0">
                <a:latin typeface="Segoe"/>
                <a:ea typeface="ＭＳ ゴシック"/>
              </a:rPr>
              <a:t>3.	Press the </a:t>
            </a:r>
            <a:r>
              <a:rPr lang="en-US" b="1" i="0" u="none" strike="noStrike" baseline="0" dirty="0">
                <a:latin typeface="Segoe"/>
                <a:ea typeface="ＭＳ ゴシック"/>
              </a:rPr>
              <a:t>F5 </a:t>
            </a:r>
            <a:r>
              <a:rPr lang="en-US" b="0" i="0" u="none" strike="noStrike" baseline="0" dirty="0">
                <a:latin typeface="Segoe"/>
                <a:ea typeface="ＭＳ ゴシック"/>
              </a:rPr>
              <a:t>key. In the ID box, type </a:t>
            </a:r>
            <a:r>
              <a:rPr lang="en-US" b="1" i="0" u="none" strike="noStrike" baseline="0" dirty="0">
                <a:latin typeface="Segoe"/>
                <a:ea typeface="ＭＳ ゴシック"/>
              </a:rPr>
              <a:t>0 </a:t>
            </a:r>
            <a:r>
              <a:rPr lang="en-US" b="0" i="0" u="none" strike="noStrike" baseline="0" dirty="0">
                <a:latin typeface="Segoe"/>
                <a:ea typeface="ＭＳ ゴシック"/>
              </a:rPr>
              <a:t>and then press </a:t>
            </a:r>
            <a:r>
              <a:rPr lang="en-US" b="1" i="0" u="none" strike="noStrike" baseline="0" dirty="0">
                <a:latin typeface="Segoe"/>
                <a:ea typeface="ＭＳ ゴシック"/>
              </a:rPr>
              <a:t>Enter</a:t>
            </a:r>
            <a:r>
              <a:rPr lang="en-US" b="0" i="0" u="none" strike="noStrike" baseline="0" dirty="0">
                <a:latin typeface="Segoe"/>
                <a:ea typeface="ＭＳ ゴシック"/>
              </a:rPr>
              <a:t>. This brings you to the top of the Gantt Chart.</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23</a:t>
            </a:fld>
            <a:endParaRPr lang="en-US" dirty="0"/>
          </a:p>
        </p:txBody>
      </p:sp>
    </p:spTree>
    <p:extLst>
      <p:ext uri="{BB962C8B-B14F-4D97-AF65-F5344CB8AC3E}">
        <p14:creationId xmlns:p14="http://schemas.microsoft.com/office/powerpoint/2010/main" val="2746807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Modify the Appearance of Text in a View</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4.	Click the </a:t>
            </a:r>
            <a:r>
              <a:rPr lang="en-US" b="1" i="0" u="none" strike="noStrike" baseline="0" dirty="0">
                <a:solidFill>
                  <a:srgbClr val="FF0000"/>
                </a:solidFill>
                <a:latin typeface="Segoe"/>
                <a:ea typeface="ＭＳ ゴシック"/>
              </a:rPr>
              <a:t>Format </a:t>
            </a:r>
            <a:r>
              <a:rPr lang="en-US" b="0" i="0" u="none" strike="noStrike" baseline="0" dirty="0">
                <a:solidFill>
                  <a:srgbClr val="FF0000"/>
                </a:solidFill>
                <a:latin typeface="Segoe"/>
                <a:ea typeface="ＭＳ ゴシック"/>
              </a:rPr>
              <a:t>tab under Text Sheet Tools</a:t>
            </a:r>
            <a:r>
              <a:rPr lang="en-US" b="0" i="0" u="none" strike="noStrike" baseline="0" dirty="0">
                <a:latin typeface="Segoe"/>
                <a:ea typeface="ＭＳ ゴシック"/>
              </a:rPr>
              <a:t>. Then in the Format group click </a:t>
            </a:r>
            <a:r>
              <a:rPr lang="en-US" b="1" i="0" u="none" strike="noStrike" baseline="0" dirty="0">
                <a:solidFill>
                  <a:srgbClr val="FF0000"/>
                </a:solidFill>
                <a:latin typeface="Segoe"/>
                <a:ea typeface="ＭＳ ゴシック"/>
              </a:rPr>
              <a:t>Text Styles</a:t>
            </a:r>
            <a:r>
              <a:rPr lang="en-US" b="0" i="0" u="none" strike="noStrike" baseline="0" dirty="0">
                <a:latin typeface="Segoe"/>
                <a:ea typeface="ＭＳ ゴシック"/>
              </a:rPr>
              <a:t>. The Text Styles dialog box appears.</a:t>
            </a:r>
          </a:p>
          <a:p>
            <a:pPr lvl="1" rtl="0"/>
            <a:r>
              <a:rPr lang="en-US" b="0" i="0" u="none" strike="noStrike" baseline="0" dirty="0">
                <a:latin typeface="Segoe"/>
                <a:ea typeface="ＭＳ ゴシック"/>
              </a:rPr>
              <a:t>5.	In the </a:t>
            </a:r>
            <a:r>
              <a:rPr lang="en-US" b="0" i="0" u="none" strike="noStrike" baseline="0" dirty="0">
                <a:solidFill>
                  <a:srgbClr val="FF0000"/>
                </a:solidFill>
                <a:latin typeface="Segoe"/>
                <a:ea typeface="ＭＳ ゴシック"/>
              </a:rPr>
              <a:t>Items to Change</a:t>
            </a:r>
            <a:r>
              <a:rPr lang="en-US" b="0" i="0" u="none" strike="noStrike" baseline="0" dirty="0">
                <a:latin typeface="Segoe"/>
                <a:ea typeface="ＭＳ ゴシック"/>
              </a:rPr>
              <a:t>: box, click the sub-menu arrow and select </a:t>
            </a:r>
            <a:r>
              <a:rPr lang="en-US" b="1" i="0" u="none" strike="noStrike" baseline="0" dirty="0">
                <a:latin typeface="Segoe"/>
                <a:ea typeface="ＭＳ ゴシック"/>
              </a:rPr>
              <a:t>Summary Tasks </a:t>
            </a:r>
            <a:r>
              <a:rPr lang="en-US" b="0" i="0" u="none" strike="noStrike" baseline="0" dirty="0">
                <a:latin typeface="Segoe"/>
                <a:ea typeface="ＭＳ ゴシック"/>
              </a:rPr>
              <a:t>from the list</a:t>
            </a:r>
          </a:p>
          <a:p>
            <a:pPr lvl="1" rtl="0"/>
            <a:r>
              <a:rPr lang="en-US" b="0" i="0" u="none" strike="noStrike" baseline="0" dirty="0">
                <a:latin typeface="Segoe"/>
                <a:ea typeface="ＭＳ ゴシック"/>
              </a:rPr>
              <a:t>6.	In the Font: box, leave the default font type as it is. In the Font Style: box, select </a:t>
            </a:r>
            <a:r>
              <a:rPr lang="en-US" b="1" i="0" u="none" strike="noStrike" baseline="0" dirty="0">
                <a:latin typeface="Segoe"/>
                <a:ea typeface="ＭＳ ゴシック"/>
              </a:rPr>
              <a:t>Bold Italic</a:t>
            </a:r>
            <a:r>
              <a:rPr lang="en-US" b="0" i="0" u="none" strike="noStrike" baseline="0" dirty="0">
                <a:latin typeface="Times New Roman"/>
                <a:ea typeface="ＭＳ ゴシック"/>
              </a:rPr>
              <a:t>.</a:t>
            </a:r>
          </a:p>
          <a:p>
            <a:pPr lvl="1" rtl="0"/>
            <a:r>
              <a:rPr lang="en-US" b="0" i="0" u="none" strike="noStrike" baseline="0" dirty="0">
                <a:latin typeface="Segoe"/>
                <a:ea typeface="ＭＳ ゴシック"/>
              </a:rPr>
              <a:t>7.	In the Size: box, select </a:t>
            </a:r>
            <a:r>
              <a:rPr lang="en-US" b="1" i="0" u="none" strike="noStrike" baseline="0" dirty="0">
                <a:latin typeface="Segoe"/>
                <a:ea typeface="ＭＳ ゴシック"/>
              </a:rPr>
              <a:t>12 </a:t>
            </a:r>
            <a:r>
              <a:rPr lang="en-US" b="0" i="0" u="none" strike="noStrike" baseline="0" dirty="0">
                <a:latin typeface="Segoe"/>
                <a:ea typeface="ＭＳ ゴシック"/>
              </a:rPr>
              <a:t>as the font size.</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24</a:t>
            </a:fld>
            <a:endParaRPr lang="en-US" dirty="0"/>
          </a:p>
        </p:txBody>
      </p:sp>
    </p:spTree>
    <p:extLst>
      <p:ext uri="{BB962C8B-B14F-4D97-AF65-F5344CB8AC3E}">
        <p14:creationId xmlns:p14="http://schemas.microsoft.com/office/powerpoint/2010/main" val="3318578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Modify the Appearance of Text in a View</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8.	In the Color: box, select </a:t>
            </a:r>
            <a:r>
              <a:rPr lang="en-US" b="1" i="0" u="none" strike="noStrike" baseline="0" dirty="0">
                <a:latin typeface="Segoe"/>
                <a:ea typeface="ＭＳ ゴシック"/>
              </a:rPr>
              <a:t>White</a:t>
            </a:r>
            <a:r>
              <a:rPr lang="en-US" b="0" i="0" u="none" strike="noStrike" baseline="0" dirty="0">
                <a:latin typeface="Times New Roman"/>
                <a:ea typeface="ＭＳ ゴシック"/>
              </a:rPr>
              <a:t>.</a:t>
            </a:r>
          </a:p>
          <a:p>
            <a:pPr lvl="1" rtl="0"/>
            <a:r>
              <a:rPr lang="en-US" b="0" i="0" u="none" strike="noStrike" baseline="0" dirty="0">
                <a:latin typeface="Segoe"/>
                <a:ea typeface="ＭＳ ゴシック"/>
              </a:rPr>
              <a:t>9.	In the </a:t>
            </a:r>
            <a:r>
              <a:rPr lang="en-US" b="0" i="0" u="none" strike="noStrike" baseline="0" dirty="0">
                <a:solidFill>
                  <a:srgbClr val="FF0000"/>
                </a:solidFill>
                <a:latin typeface="Segoe"/>
                <a:ea typeface="ＭＳ ゴシック"/>
              </a:rPr>
              <a:t>Background </a:t>
            </a:r>
            <a:br>
              <a:rPr lang="en-US" b="0" i="0" u="none" strike="noStrike" baseline="0" dirty="0">
                <a:solidFill>
                  <a:srgbClr val="FF0000"/>
                </a:solidFill>
                <a:latin typeface="Segoe"/>
                <a:ea typeface="ＭＳ ゴシック"/>
              </a:rPr>
            </a:br>
            <a:r>
              <a:rPr lang="en-US" b="0" i="0" u="none" strike="noStrike" baseline="0" dirty="0">
                <a:solidFill>
                  <a:srgbClr val="FF0000"/>
                </a:solidFill>
                <a:latin typeface="Segoe"/>
                <a:ea typeface="ＭＳ ゴシック"/>
              </a:rPr>
              <a:t>Color</a:t>
            </a:r>
            <a:r>
              <a:rPr lang="en-US" b="0" i="0" u="none" strike="noStrike" baseline="0" dirty="0">
                <a:latin typeface="Segoe"/>
                <a:ea typeface="ＭＳ ゴシック"/>
              </a:rPr>
              <a:t>: box select </a:t>
            </a:r>
            <a:r>
              <a:rPr lang="en-US" b="1" i="0" u="none" strike="noStrike" baseline="0" dirty="0">
                <a:latin typeface="Segoe"/>
                <a:ea typeface="ＭＳ ゴシック"/>
              </a:rPr>
              <a:t>dark </a:t>
            </a:r>
            <a:br>
              <a:rPr lang="en-US" b="1" i="0" u="none" strike="noStrike" baseline="0" dirty="0">
                <a:latin typeface="Segoe"/>
                <a:ea typeface="ＭＳ ゴシック"/>
              </a:rPr>
            </a:br>
            <a:r>
              <a:rPr lang="en-US" b="1" i="0" u="none" strike="noStrike" baseline="0" dirty="0">
                <a:latin typeface="Segoe"/>
                <a:ea typeface="ＭＳ ゴシック"/>
              </a:rPr>
              <a:t>blue </a:t>
            </a:r>
            <a:r>
              <a:rPr lang="en-US" b="0" i="0" u="none" strike="noStrike" baseline="0" dirty="0">
                <a:latin typeface="Segoe"/>
                <a:ea typeface="ＭＳ ゴシック"/>
              </a:rPr>
              <a:t>(ScreenTip will </a:t>
            </a:r>
            <a:br>
              <a:rPr lang="en-US" b="0" i="0" u="none" strike="noStrike" baseline="0" dirty="0">
                <a:latin typeface="Segoe"/>
                <a:ea typeface="ＭＳ ゴシック"/>
              </a:rPr>
            </a:br>
            <a:r>
              <a:rPr lang="en-US" b="0" i="0" u="none" strike="noStrike" baseline="0" dirty="0">
                <a:latin typeface="Segoe"/>
                <a:ea typeface="ＭＳ ゴシック"/>
              </a:rPr>
              <a:t>show as Blue, Darker </a:t>
            </a:r>
            <a:br>
              <a:rPr lang="en-US" b="0" i="0" u="none" strike="noStrike" baseline="0" dirty="0">
                <a:latin typeface="Segoe"/>
                <a:ea typeface="ＭＳ ゴシック"/>
              </a:rPr>
            </a:br>
            <a:r>
              <a:rPr lang="en-US" b="0" i="0" u="none" strike="noStrike" baseline="0" dirty="0">
                <a:latin typeface="Segoe"/>
                <a:ea typeface="ＭＳ ゴシック"/>
              </a:rPr>
              <a:t>50%). Your Text Styles </a:t>
            </a:r>
            <a:br>
              <a:rPr lang="en-US" b="0" i="0" u="none" strike="noStrike" baseline="0" dirty="0">
                <a:latin typeface="Segoe"/>
                <a:ea typeface="ＭＳ ゴシック"/>
              </a:rPr>
            </a:br>
            <a:r>
              <a:rPr lang="en-US" b="0" i="0" u="none" strike="noStrike" baseline="0" dirty="0">
                <a:latin typeface="Segoe"/>
                <a:ea typeface="ＭＳ ゴシック"/>
              </a:rPr>
              <a:t>dialog box will look </a:t>
            </a:r>
            <a:br>
              <a:rPr lang="en-US" b="0" i="0" u="none" strike="noStrike" baseline="0" dirty="0">
                <a:latin typeface="Segoe"/>
                <a:ea typeface="ＭＳ ゴシック"/>
              </a:rPr>
            </a:br>
            <a:r>
              <a:rPr lang="en-US" b="0" i="0" u="none" strike="noStrike" baseline="0" dirty="0">
                <a:latin typeface="Segoe"/>
                <a:ea typeface="ＭＳ ゴシック"/>
              </a:rPr>
              <a:t>similar to the figure </a:t>
            </a:r>
            <a:br>
              <a:rPr lang="en-US" b="0" i="0" u="none" strike="noStrike" baseline="0" dirty="0">
                <a:latin typeface="Segoe"/>
                <a:ea typeface="ＭＳ ゴシック"/>
              </a:rPr>
            </a:br>
            <a:r>
              <a:rPr lang="en-US" b="0" i="0" u="none" strike="noStrike" baseline="0" dirty="0">
                <a:latin typeface="Segoe"/>
                <a:ea typeface="ＭＳ ゴシック"/>
              </a:rPr>
              <a:t>at right.</a:t>
            </a:r>
            <a:endParaRPr lang="en-US" b="0" i="0" u="none" strike="noStrike" baseline="0" dirty="0">
              <a:latin typeface="Times New Roman"/>
              <a:ea typeface="ＭＳ ゴシック"/>
            </a:endParaRPr>
          </a:p>
        </p:txBody>
      </p:sp>
      <p:pic>
        <p:nvPicPr>
          <p:cNvPr id="4" name="Picture 3" descr="081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8600" y="1905000"/>
            <a:ext cx="4632534" cy="4229100"/>
          </a:xfrm>
          <a:prstGeom prst="rect">
            <a:avLst/>
          </a:prstGeom>
        </p:spPr>
      </p:pic>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25</a:t>
            </a:fld>
            <a:endParaRPr lang="en-US" dirty="0"/>
          </a:p>
        </p:txBody>
      </p:sp>
      <p:sp>
        <p:nvSpPr>
          <p:cNvPr id="8" name="Rounded Rectangle 7"/>
          <p:cNvSpPr/>
          <p:nvPr/>
        </p:nvSpPr>
        <p:spPr bwMode="auto">
          <a:xfrm>
            <a:off x="4191000" y="4572000"/>
            <a:ext cx="1752600" cy="914400"/>
          </a:xfrm>
          <a:prstGeom prst="roundRect">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55231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Modify the Appearance of Text in a View</a:t>
            </a:r>
            <a:endParaRPr lang="en-US" b="0" i="0" u="none" strike="noStrike" baseline="0">
              <a:solidFill>
                <a:srgbClr val="009E49"/>
              </a:solidFill>
              <a:latin typeface="Times New Roman"/>
              <a:ea typeface="ＭＳ ゴシック"/>
            </a:endParaRPr>
          </a:p>
        </p:txBody>
      </p:sp>
      <p:pic>
        <p:nvPicPr>
          <p:cNvPr id="4" name="Picture 3" descr="081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0" y="1600200"/>
            <a:ext cx="5334000" cy="4470655"/>
          </a:xfrm>
          <a:prstGeom prst="rect">
            <a:avLst/>
          </a:prstGeom>
        </p:spPr>
      </p:pic>
      <p:sp>
        <p:nvSpPr>
          <p:cNvPr id="3" name="Text Placeholder 2"/>
          <p:cNvSpPr>
            <a:spLocks noGrp="1"/>
          </p:cNvSpPr>
          <p:nvPr>
            <p:ph type="body" idx="1"/>
          </p:nvPr>
        </p:nvSpPr>
        <p:spPr/>
        <p:txBody>
          <a:bodyPr/>
          <a:lstStyle/>
          <a:p>
            <a:pPr lvl="1" rtl="0"/>
            <a:r>
              <a:rPr lang="en-US" sz="2000" b="0" i="0" u="none" strike="noStrike" baseline="0">
                <a:latin typeface="Segoe"/>
                <a:ea typeface="ＭＳ ゴシック"/>
              </a:rPr>
              <a:t>10.	Click </a:t>
            </a:r>
            <a:r>
              <a:rPr lang="en-US" sz="2000" b="1" i="0" u="none" strike="noStrike" baseline="0">
                <a:latin typeface="Segoe"/>
                <a:ea typeface="ＭＳ ゴシック"/>
              </a:rPr>
              <a:t>OK</a:t>
            </a:r>
            <a:r>
              <a:rPr lang="en-US" sz="2000" b="0" i="0" u="none" strike="noStrike" baseline="0">
                <a:latin typeface="Segoe"/>
                <a:ea typeface="ＭＳ ゴシック"/>
              </a:rPr>
              <a:t>. Microsoft </a:t>
            </a:r>
            <a:br>
              <a:rPr lang="en-US" sz="2000" b="0" i="0" u="none" strike="noStrike" baseline="0">
                <a:latin typeface="Segoe"/>
                <a:ea typeface="ＭＳ ゴシック"/>
              </a:rPr>
            </a:br>
            <a:r>
              <a:rPr lang="en-US" sz="2000" b="0" i="0" u="none" strike="noStrike" baseline="0">
                <a:latin typeface="Segoe"/>
                <a:ea typeface="ＭＳ ゴシック"/>
              </a:rPr>
              <a:t>Project changes the </a:t>
            </a:r>
            <a:br>
              <a:rPr lang="en-US" sz="2000" b="0" i="0" u="none" strike="noStrike" baseline="0">
                <a:latin typeface="Segoe"/>
                <a:ea typeface="ＭＳ ゴシック"/>
              </a:rPr>
            </a:br>
            <a:r>
              <a:rPr lang="en-US" sz="2000" b="0" i="0" u="none" strike="noStrike" baseline="0">
                <a:latin typeface="Segoe"/>
                <a:ea typeface="ＭＳ ゴシック"/>
              </a:rPr>
              <a:t>formatting of all </a:t>
            </a:r>
            <a:br>
              <a:rPr lang="en-US" sz="2000" b="0" i="0" u="none" strike="noStrike" baseline="0">
                <a:latin typeface="Segoe"/>
                <a:ea typeface="ＭＳ ゴシック"/>
              </a:rPr>
            </a:br>
            <a:r>
              <a:rPr lang="en-US" sz="2000" b="0" i="0" u="none" strike="noStrike" baseline="0">
                <a:latin typeface="Segoe"/>
                <a:ea typeface="ＭＳ ゴシック"/>
              </a:rPr>
              <a:t>summary tasks to </a:t>
            </a:r>
            <a:br>
              <a:rPr lang="en-US" sz="2000" b="0" i="0" u="none" strike="noStrike" baseline="0">
                <a:latin typeface="Segoe"/>
                <a:ea typeface="ＭＳ ゴシック"/>
              </a:rPr>
            </a:br>
            <a:r>
              <a:rPr lang="en-US" sz="2000" b="0" i="0" u="none" strike="noStrike" baseline="0">
                <a:latin typeface="Segoe"/>
                <a:ea typeface="ＭＳ ゴシック"/>
              </a:rPr>
              <a:t>the attributes you </a:t>
            </a:r>
            <a:br>
              <a:rPr lang="en-US" sz="2000" b="0" i="0" u="none" strike="noStrike" baseline="0">
                <a:latin typeface="Segoe"/>
                <a:ea typeface="ＭＳ ゴシック"/>
              </a:rPr>
            </a:br>
            <a:r>
              <a:rPr lang="en-US" sz="2000" b="0" i="0" u="none" strike="noStrike" baseline="0">
                <a:latin typeface="Segoe"/>
                <a:ea typeface="ＭＳ ゴシック"/>
              </a:rPr>
              <a:t>specified. Your </a:t>
            </a:r>
            <a:br>
              <a:rPr lang="en-US" sz="2000" b="0" i="0" u="none" strike="noStrike" baseline="0">
                <a:latin typeface="Segoe"/>
                <a:ea typeface="ＭＳ ゴシック"/>
              </a:rPr>
            </a:br>
            <a:r>
              <a:rPr lang="en-US" sz="2000" b="0" i="0" u="none" strike="noStrike" baseline="0">
                <a:latin typeface="Segoe"/>
                <a:ea typeface="ＭＳ ゴシック"/>
              </a:rPr>
              <a:t>screen should look </a:t>
            </a:r>
            <a:br>
              <a:rPr lang="en-US" sz="2000" b="0" i="0" u="none" strike="noStrike" baseline="0">
                <a:latin typeface="Segoe"/>
                <a:ea typeface="ＭＳ ゴシック"/>
              </a:rPr>
            </a:br>
            <a:r>
              <a:rPr lang="en-US" sz="2000" b="0" i="0" u="none" strike="noStrike" baseline="0">
                <a:latin typeface="Segoe"/>
                <a:ea typeface="ＭＳ ゴシック"/>
              </a:rPr>
              <a:t>similar to the figure </a:t>
            </a:r>
            <a:br>
              <a:rPr lang="en-US" sz="2000" b="0" i="0" u="none" strike="noStrike" baseline="0">
                <a:latin typeface="Segoe"/>
                <a:ea typeface="ＭＳ ゴシック"/>
              </a:rPr>
            </a:br>
            <a:r>
              <a:rPr lang="en-US" sz="2000" b="0" i="0" u="none" strike="noStrike" baseline="0">
                <a:latin typeface="Segoe"/>
                <a:ea typeface="ＭＳ ゴシック"/>
              </a:rPr>
              <a:t>at right.</a:t>
            </a:r>
          </a:p>
          <a:p>
            <a:pPr lvl="1" rtl="0"/>
            <a:r>
              <a:rPr lang="en-US" sz="2000" b="0" i="0" u="none" strike="noStrike" baseline="0">
                <a:latin typeface="Segoe"/>
                <a:ea typeface="ＭＳ ゴシック"/>
              </a:rPr>
              <a:t>11.	</a:t>
            </a:r>
            <a:r>
              <a:rPr lang="en-US" sz="2000" b="1" i="0" u="none" strike="noStrike" baseline="0">
                <a:latin typeface="Segoe"/>
                <a:ea typeface="ＭＳ ゴシック"/>
              </a:rPr>
              <a:t>SAVE </a:t>
            </a:r>
            <a:r>
              <a:rPr lang="en-US" sz="2000" b="0" i="0" u="none" strike="noStrike" baseline="0">
                <a:latin typeface="Segoe"/>
                <a:ea typeface="ＭＳ ゴシック"/>
              </a:rPr>
              <a:t>the project </a:t>
            </a:r>
            <a:br>
              <a:rPr lang="en-US" sz="2000" b="0" i="0" u="none" strike="noStrike" baseline="0">
                <a:latin typeface="Segoe"/>
                <a:ea typeface="ＭＳ ゴシック"/>
              </a:rPr>
            </a:br>
            <a:r>
              <a:rPr lang="en-US" sz="2000" b="0" i="0" u="none" strike="noStrike" baseline="0">
                <a:latin typeface="Segoe"/>
                <a:ea typeface="ＭＳ ゴシック"/>
              </a:rPr>
              <a:t>schedule.</a:t>
            </a:r>
          </a:p>
          <a:p>
            <a:pPr lvl="0" rtl="0"/>
            <a:r>
              <a:rPr lang="en-US" sz="2000" b="1" i="0" u="none" strike="noStrike" baseline="0">
                <a:latin typeface="Segoe"/>
                <a:ea typeface="ＭＳ ゴシック"/>
              </a:rPr>
              <a:t>PAUSE. LEAVE </a:t>
            </a:r>
            <a:r>
              <a:rPr lang="en-US" sz="2000" b="0" i="0" u="none" strike="noStrike" baseline="0">
                <a:latin typeface="Segoe"/>
                <a:ea typeface="ＭＳ ゴシック"/>
              </a:rPr>
              <a:t>the </a:t>
            </a:r>
            <a:br>
              <a:rPr lang="en-US" sz="2000" b="0" i="0" u="none" strike="noStrike" baseline="0">
                <a:latin typeface="Segoe"/>
                <a:ea typeface="ＭＳ ゴシック"/>
              </a:rPr>
            </a:br>
            <a:r>
              <a:rPr lang="en-US" sz="2000" b="0" i="0" u="none" strike="noStrike" baseline="0">
                <a:latin typeface="Segoe"/>
                <a:ea typeface="ＭＳ ゴシック"/>
              </a:rPr>
              <a:t>project schedule </a:t>
            </a:r>
            <a:br>
              <a:rPr lang="en-US" sz="2000" b="0" i="0" u="none" strike="noStrike" baseline="0">
                <a:latin typeface="Segoe"/>
                <a:ea typeface="ＭＳ ゴシック"/>
              </a:rPr>
            </a:br>
            <a:r>
              <a:rPr lang="en-US" sz="2000" b="0" i="0" u="none" strike="noStrike" baseline="0">
                <a:latin typeface="Segoe"/>
                <a:ea typeface="ＭＳ ゴシック"/>
              </a:rPr>
              <a:t>open to use in the </a:t>
            </a:r>
            <a:br>
              <a:rPr lang="en-US" sz="2000" b="0" i="0" u="none" strike="noStrike" baseline="0">
                <a:latin typeface="Segoe"/>
                <a:ea typeface="ＭＳ ゴシック"/>
              </a:rPr>
            </a:br>
            <a:r>
              <a:rPr lang="en-US" sz="2000" b="0" i="0" u="none" strike="noStrike" baseline="0">
                <a:latin typeface="Segoe"/>
                <a:ea typeface="ＭＳ ゴシック"/>
              </a:rPr>
              <a:t>next exercise.</a:t>
            </a:r>
            <a:endParaRPr lang="en-US" sz="2000" b="0" i="0" u="none" strike="noStrike" baseline="0">
              <a:latin typeface="Times New Roman"/>
              <a:ea typeface="ＭＳ ゴシック"/>
            </a:endParaRPr>
          </a:p>
        </p:txBody>
      </p:sp>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26</a:t>
            </a:fld>
            <a:endParaRPr lang="en-US" dirty="0"/>
          </a:p>
        </p:txBody>
      </p:sp>
    </p:spTree>
    <p:extLst>
      <p:ext uri="{BB962C8B-B14F-4D97-AF65-F5344CB8AC3E}">
        <p14:creationId xmlns:p14="http://schemas.microsoft.com/office/powerpoint/2010/main" val="373368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dirty="0">
                <a:solidFill>
                  <a:srgbClr val="009E49"/>
                </a:solidFill>
                <a:latin typeface="Segoe"/>
                <a:ea typeface="ＭＳ ゴシック"/>
              </a:rPr>
              <a:t>Modifying the Appearance of a </a:t>
            </a:r>
            <a:r>
              <a:rPr lang="en-US" b="0" i="0" u="none" strike="noStrike" baseline="0" dirty="0">
                <a:solidFill>
                  <a:srgbClr val="FF0000"/>
                </a:solidFill>
                <a:latin typeface="Segoe"/>
                <a:ea typeface="ＭＳ ゴシック"/>
              </a:rPr>
              <a:t>Single Piece of Text</a:t>
            </a:r>
            <a:endParaRPr lang="en-US" b="0" i="0" u="none" strike="noStrike" baseline="0" dirty="0">
              <a:solidFill>
                <a:srgbClr val="FF00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a:latin typeface="Segoe"/>
                <a:ea typeface="ＭＳ ゴシック"/>
              </a:rPr>
              <a:t>In this exercise, you will modify a single piece of text in the Task Sheet view using the cost table.</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27</a:t>
            </a:fld>
            <a:endParaRPr lang="en-US" dirty="0"/>
          </a:p>
        </p:txBody>
      </p:sp>
    </p:spTree>
    <p:extLst>
      <p:ext uri="{BB962C8B-B14F-4D97-AF65-F5344CB8AC3E}">
        <p14:creationId xmlns:p14="http://schemas.microsoft.com/office/powerpoint/2010/main" val="3132363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Modify the Appearance of a Single Piece of Text</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dirty="0">
                <a:latin typeface="Segoe"/>
                <a:ea typeface="ＭＳ ゴシック"/>
              </a:rPr>
              <a:t>USE </a:t>
            </a:r>
            <a:r>
              <a:rPr lang="en-US" b="0" i="0" u="none" strike="noStrike" baseline="0" dirty="0">
                <a:latin typeface="Segoe"/>
                <a:ea typeface="ＭＳ ゴシック"/>
              </a:rPr>
              <a:t>the project schedule you created in the previous exercise.</a:t>
            </a:r>
          </a:p>
          <a:p>
            <a:pPr lvl="1" rtl="0"/>
            <a:r>
              <a:rPr lang="en-US" b="0" i="0" u="none" strike="noStrike" baseline="0" dirty="0">
                <a:latin typeface="Segoe"/>
                <a:ea typeface="ＭＳ ゴシック"/>
              </a:rPr>
              <a:t>1.	On the ribbon, click the </a:t>
            </a:r>
            <a:r>
              <a:rPr lang="en-US" b="1" i="0" u="none" strike="noStrike" baseline="0" dirty="0">
                <a:latin typeface="Segoe"/>
                <a:ea typeface="ＭＳ ゴシック"/>
              </a:rPr>
              <a:t>View </a:t>
            </a:r>
            <a:r>
              <a:rPr lang="en-US" b="0" i="0" u="none" strike="noStrike" baseline="0" dirty="0">
                <a:latin typeface="Segoe"/>
                <a:ea typeface="ＭＳ ゴシック"/>
              </a:rPr>
              <a:t>tab. In the </a:t>
            </a:r>
            <a:r>
              <a:rPr lang="en-US" b="0" i="0" u="none" strike="noStrike" baseline="0" dirty="0">
                <a:solidFill>
                  <a:srgbClr val="FF0000"/>
                </a:solidFill>
                <a:latin typeface="Segoe"/>
                <a:ea typeface="ＭＳ ゴシック"/>
              </a:rPr>
              <a:t>Data group </a:t>
            </a:r>
            <a:r>
              <a:rPr lang="en-US" b="0" i="0" u="none" strike="noStrike" baseline="0" dirty="0">
                <a:latin typeface="Segoe"/>
                <a:ea typeface="ＭＳ ゴシック"/>
              </a:rPr>
              <a:t>click the </a:t>
            </a:r>
            <a:r>
              <a:rPr lang="en-US" b="1" i="0" u="none" strike="noStrike" baseline="0" dirty="0">
                <a:solidFill>
                  <a:srgbClr val="FF0000"/>
                </a:solidFill>
                <a:latin typeface="Segoe"/>
                <a:ea typeface="ＭＳ ゴシック"/>
              </a:rPr>
              <a:t>Tables</a:t>
            </a:r>
            <a:r>
              <a:rPr lang="en-US" b="1" i="0" u="none" strike="noStrike" baseline="0" dirty="0">
                <a:latin typeface="Segoe"/>
                <a:ea typeface="ＭＳ ゴシック"/>
              </a:rPr>
              <a:t> </a:t>
            </a:r>
            <a:r>
              <a:rPr lang="en-US" b="0" i="0" u="none" strike="noStrike" baseline="0" dirty="0">
                <a:latin typeface="Segoe"/>
                <a:ea typeface="ＭＳ ゴシック"/>
              </a:rPr>
              <a:t>button and then select </a:t>
            </a:r>
            <a:r>
              <a:rPr lang="en-US" b="1" i="0" u="none" strike="noStrike" baseline="0" dirty="0">
                <a:solidFill>
                  <a:srgbClr val="FF0000"/>
                </a:solidFill>
                <a:latin typeface="Segoe"/>
                <a:ea typeface="ＭＳ ゴシック"/>
              </a:rPr>
              <a:t>Cost</a:t>
            </a:r>
            <a:r>
              <a:rPr lang="en-US" b="0" i="0" u="none" strike="noStrike" baseline="0" dirty="0">
                <a:latin typeface="Times New Roman"/>
                <a:ea typeface="ＭＳ ゴシック"/>
              </a:rPr>
              <a:t>.</a:t>
            </a:r>
          </a:p>
          <a:p>
            <a:pPr lvl="1" rtl="0"/>
            <a:r>
              <a:rPr lang="en-US" b="0" i="0" u="none" strike="noStrike" baseline="0" dirty="0">
                <a:latin typeface="Segoe"/>
                <a:ea typeface="ＭＳ ゴシック"/>
              </a:rPr>
              <a:t>2.	Auto fit all the columns to see all the data. Select the </a:t>
            </a:r>
            <a:r>
              <a:rPr lang="en-US" b="1" i="0" u="none" strike="noStrike" baseline="0" dirty="0">
                <a:solidFill>
                  <a:srgbClr val="FF0000"/>
                </a:solidFill>
                <a:latin typeface="Segoe"/>
                <a:ea typeface="ＭＳ ゴシック"/>
              </a:rPr>
              <a:t>Total Cost cell</a:t>
            </a:r>
            <a:r>
              <a:rPr lang="en-US" b="1" i="0" u="none" strike="noStrike" baseline="0" dirty="0">
                <a:latin typeface="Segoe"/>
                <a:ea typeface="ＭＳ ゴシック"/>
              </a:rPr>
              <a:t> </a:t>
            </a:r>
            <a:r>
              <a:rPr lang="en-US" b="0" i="0" u="none" strike="noStrike" baseline="0" dirty="0">
                <a:latin typeface="Segoe"/>
                <a:ea typeface="ＭＳ ゴシック"/>
              </a:rPr>
              <a:t>for task 38, Scene 2.</a:t>
            </a:r>
          </a:p>
          <a:p>
            <a:pPr lvl="1" rtl="0"/>
            <a:r>
              <a:rPr lang="en-US" b="0" i="0" u="none" strike="noStrike" baseline="0" dirty="0">
                <a:latin typeface="Segoe"/>
                <a:ea typeface="ＭＳ ゴシック"/>
              </a:rPr>
              <a:t>3.	Select the </a:t>
            </a:r>
            <a:r>
              <a:rPr lang="en-US" b="1" i="0" u="none" strike="noStrike" baseline="0" dirty="0">
                <a:latin typeface="Segoe"/>
                <a:ea typeface="ＭＳ ゴシック"/>
              </a:rPr>
              <a:t>Task </a:t>
            </a:r>
            <a:r>
              <a:rPr lang="en-US" b="0" i="0" u="none" strike="noStrike" baseline="0" dirty="0">
                <a:latin typeface="Segoe"/>
                <a:ea typeface="ＭＳ ゴシック"/>
              </a:rPr>
              <a:t>tab and then, in the </a:t>
            </a:r>
            <a:r>
              <a:rPr lang="en-US" b="0" i="0" u="none" strike="noStrike" baseline="0" dirty="0">
                <a:solidFill>
                  <a:srgbClr val="FF0000"/>
                </a:solidFill>
                <a:latin typeface="Segoe"/>
                <a:ea typeface="ＭＳ ゴシック"/>
              </a:rPr>
              <a:t>Font group</a:t>
            </a:r>
            <a:r>
              <a:rPr lang="en-US" b="0" i="0" u="none" strike="noStrike" baseline="0" dirty="0">
                <a:latin typeface="Segoe"/>
                <a:ea typeface="ＭＳ ゴシック"/>
              </a:rPr>
              <a:t>, click the </a:t>
            </a:r>
            <a:r>
              <a:rPr lang="en-US" b="1" i="0" u="none" strike="noStrike" baseline="0" dirty="0">
                <a:solidFill>
                  <a:srgbClr val="FF0000"/>
                </a:solidFill>
                <a:latin typeface="Segoe"/>
                <a:ea typeface="ＭＳ ゴシック"/>
              </a:rPr>
              <a:t>expand button </a:t>
            </a:r>
            <a:r>
              <a:rPr lang="en-US" b="0" i="0" u="none" strike="noStrike" baseline="0" dirty="0">
                <a:latin typeface="Segoe"/>
                <a:ea typeface="ＭＳ ゴシック"/>
              </a:rPr>
              <a:t>at the lower-right corner of that group. The Font dialog box appears.</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28</a:t>
            </a:fld>
            <a:endParaRPr lang="en-US" dirty="0"/>
          </a:p>
        </p:txBody>
      </p:sp>
    </p:spTree>
    <p:extLst>
      <p:ext uri="{BB962C8B-B14F-4D97-AF65-F5344CB8AC3E}">
        <p14:creationId xmlns:p14="http://schemas.microsoft.com/office/powerpoint/2010/main" val="75398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Modify the Appearance of a Single Piece of Text</a:t>
            </a:r>
            <a:endParaRPr lang="en-US" b="0" i="0" u="none" strike="noStrike" baseline="0">
              <a:solidFill>
                <a:srgbClr val="009E49"/>
              </a:solidFill>
              <a:latin typeface="Times New Roman"/>
              <a:ea typeface="ＭＳ ゴシック"/>
            </a:endParaRPr>
          </a:p>
        </p:txBody>
      </p:sp>
      <p:pic>
        <p:nvPicPr>
          <p:cNvPr id="4" name="Picture 3" descr="081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7764" y="1600201"/>
            <a:ext cx="5395236" cy="3327399"/>
          </a:xfrm>
          <a:prstGeom prst="rect">
            <a:avLst/>
          </a:prstGeom>
        </p:spPr>
      </p:pic>
      <p:sp>
        <p:nvSpPr>
          <p:cNvPr id="3" name="Text Placeholder 2"/>
          <p:cNvSpPr>
            <a:spLocks noGrp="1"/>
          </p:cNvSpPr>
          <p:nvPr>
            <p:ph type="body" idx="1"/>
          </p:nvPr>
        </p:nvSpPr>
        <p:spPr>
          <a:xfrm>
            <a:off x="457200" y="1524000"/>
            <a:ext cx="8077200" cy="4953000"/>
          </a:xfrm>
        </p:spPr>
        <p:txBody>
          <a:bodyPr/>
          <a:lstStyle/>
          <a:p>
            <a:pPr lvl="1" rtl="0"/>
            <a:r>
              <a:rPr lang="en-US" sz="2000" b="0" i="0" u="none" strike="noStrike" baseline="0" dirty="0">
                <a:latin typeface="Segoe"/>
                <a:ea typeface="ＭＳ ゴシック"/>
              </a:rPr>
              <a:t>4.	Change the font </a:t>
            </a:r>
            <a:br>
              <a:rPr lang="en-US" sz="2000" b="0" i="0" u="none" strike="noStrike" baseline="0" dirty="0">
                <a:latin typeface="Segoe"/>
                <a:ea typeface="ＭＳ ゴシック"/>
              </a:rPr>
            </a:br>
            <a:r>
              <a:rPr lang="en-US" sz="2000" b="0" i="0" u="none" strike="noStrike" baseline="0" dirty="0">
                <a:latin typeface="Segoe"/>
                <a:ea typeface="ＭＳ ゴシック"/>
              </a:rPr>
              <a:t>color to </a:t>
            </a:r>
            <a:r>
              <a:rPr lang="en-US" sz="2000" b="1" i="0" u="none" strike="noStrike" baseline="0" dirty="0">
                <a:latin typeface="Segoe"/>
                <a:ea typeface="ＭＳ ゴシック"/>
              </a:rPr>
              <a:t>Automatic </a:t>
            </a:r>
            <a:br>
              <a:rPr lang="en-US" sz="2000" b="1" i="0" u="none" strike="noStrike" baseline="0" dirty="0">
                <a:latin typeface="Segoe"/>
                <a:ea typeface="ＭＳ ゴシック"/>
              </a:rPr>
            </a:br>
            <a:r>
              <a:rPr lang="en-US" sz="2000" b="0" i="0" u="none" strike="noStrike" baseline="0" dirty="0">
                <a:latin typeface="Segoe"/>
                <a:ea typeface="ＭＳ ゴシック"/>
              </a:rPr>
              <a:t>and the background </a:t>
            </a:r>
            <a:br>
              <a:rPr lang="en-US" sz="2000" b="0" i="0" u="none" strike="noStrike" baseline="0" dirty="0">
                <a:latin typeface="Segoe"/>
                <a:ea typeface="ＭＳ ゴシック"/>
              </a:rPr>
            </a:br>
            <a:r>
              <a:rPr lang="en-US" sz="2000" b="0" i="0" u="none" strike="noStrike" baseline="0" dirty="0">
                <a:latin typeface="Segoe"/>
                <a:ea typeface="ＭＳ ゴシック"/>
              </a:rPr>
              <a:t>color to </a:t>
            </a:r>
            <a:r>
              <a:rPr lang="en-US" sz="2000" b="1" i="0" u="none" strike="noStrike" baseline="0" dirty="0">
                <a:latin typeface="Segoe"/>
                <a:ea typeface="ＭＳ ゴシック"/>
              </a:rPr>
              <a:t>yellow</a:t>
            </a:r>
            <a:r>
              <a:rPr lang="en-US" sz="2000" b="0" i="0" u="none" strike="noStrike" baseline="0" dirty="0">
                <a:latin typeface="Segoe"/>
                <a:ea typeface="ＭＳ ゴシック"/>
              </a:rPr>
              <a:t>. Your </a:t>
            </a:r>
            <a:br>
              <a:rPr lang="en-US" sz="2000" b="0" i="0" u="none" strike="noStrike" baseline="0" dirty="0">
                <a:latin typeface="Segoe"/>
                <a:ea typeface="ＭＳ ゴシック"/>
              </a:rPr>
            </a:br>
            <a:r>
              <a:rPr lang="en-US" sz="2000" b="0" i="0" u="none" strike="noStrike" baseline="0" dirty="0">
                <a:latin typeface="Segoe"/>
                <a:ea typeface="ＭＳ ゴシック"/>
              </a:rPr>
              <a:t>screen should look </a:t>
            </a:r>
            <a:br>
              <a:rPr lang="en-US" sz="2000" b="0" i="0" u="none" strike="noStrike" baseline="0" dirty="0">
                <a:latin typeface="Segoe"/>
                <a:ea typeface="ＭＳ ゴシック"/>
              </a:rPr>
            </a:br>
            <a:r>
              <a:rPr lang="en-US" sz="2000" b="0" i="0" u="none" strike="noStrike" baseline="0" dirty="0">
                <a:latin typeface="Segoe"/>
                <a:ea typeface="ＭＳ ゴシック"/>
              </a:rPr>
              <a:t>similar to the figure </a:t>
            </a:r>
            <a:br>
              <a:rPr lang="en-US" sz="2000" b="0" i="0" u="none" strike="noStrike" baseline="0" dirty="0">
                <a:latin typeface="Segoe"/>
                <a:ea typeface="ＭＳ ゴシック"/>
              </a:rPr>
            </a:br>
            <a:r>
              <a:rPr lang="en-US" sz="2000" b="0" i="0" u="none" strike="noStrike" baseline="0" dirty="0">
                <a:latin typeface="Segoe"/>
                <a:ea typeface="ＭＳ ゴシック"/>
              </a:rPr>
              <a:t>at  right.</a:t>
            </a:r>
          </a:p>
          <a:p>
            <a:pPr lvl="1" rtl="0"/>
            <a:r>
              <a:rPr lang="en-US" sz="2000" b="0" i="0" u="none" strike="noStrike" baseline="0" dirty="0">
                <a:latin typeface="Segoe"/>
                <a:ea typeface="ＭＳ ゴシック"/>
              </a:rPr>
              <a:t>5.	Click </a:t>
            </a:r>
            <a:r>
              <a:rPr lang="en-US" sz="2000" b="1" i="0" u="none" strike="noStrike" baseline="0" dirty="0">
                <a:latin typeface="Segoe"/>
                <a:ea typeface="ＭＳ ゴシック"/>
              </a:rPr>
              <a:t>OK</a:t>
            </a:r>
            <a:r>
              <a:rPr lang="en-US" sz="2000" b="0" i="0" u="none" strike="noStrike" baseline="0" dirty="0">
                <a:latin typeface="Segoe"/>
                <a:ea typeface="ＭＳ ゴシック"/>
              </a:rPr>
              <a:t>. Notice </a:t>
            </a:r>
            <a:br>
              <a:rPr lang="en-US" sz="2000" b="0" i="0" u="none" strike="noStrike" baseline="0" dirty="0">
                <a:latin typeface="Segoe"/>
                <a:ea typeface="ＭＳ ゴシック"/>
              </a:rPr>
            </a:br>
            <a:r>
              <a:rPr lang="en-US" sz="2000" b="0" i="0" u="none" strike="noStrike" baseline="0" dirty="0">
                <a:latin typeface="Segoe"/>
                <a:ea typeface="ＭＳ ゴシック"/>
              </a:rPr>
              <a:t>that only that cell </a:t>
            </a:r>
            <a:br>
              <a:rPr lang="en-US" sz="2000" b="0" i="0" u="none" strike="noStrike" baseline="0" dirty="0">
                <a:latin typeface="Segoe"/>
                <a:ea typeface="ＭＳ ゴシック"/>
              </a:rPr>
            </a:br>
            <a:r>
              <a:rPr lang="en-US" sz="2000" b="0" i="0" u="none" strike="noStrike" baseline="0" dirty="0">
                <a:latin typeface="Segoe"/>
                <a:ea typeface="ＭＳ ゴシック"/>
              </a:rPr>
              <a:t>has changed font </a:t>
            </a:r>
            <a:br>
              <a:rPr lang="en-US" sz="2000" b="0" i="0" u="none" strike="noStrike" baseline="0" dirty="0">
                <a:latin typeface="Segoe"/>
                <a:ea typeface="ＭＳ ゴシック"/>
              </a:rPr>
            </a:br>
            <a:r>
              <a:rPr lang="en-US" sz="2000" b="0" i="0" u="none" strike="noStrike" baseline="0" dirty="0">
                <a:latin typeface="Segoe"/>
                <a:ea typeface="ＭＳ ゴシック"/>
              </a:rPr>
              <a:t>color and back-</a:t>
            </a:r>
            <a:br>
              <a:rPr lang="en-US" sz="2000" b="0" i="0" u="none" strike="noStrike" baseline="0" dirty="0">
                <a:latin typeface="Segoe"/>
                <a:ea typeface="ＭＳ ゴシック"/>
              </a:rPr>
            </a:br>
            <a:r>
              <a:rPr lang="en-US" sz="2000" b="0" i="0" u="none" strike="noStrike" baseline="0" dirty="0">
                <a:latin typeface="Segoe"/>
                <a:ea typeface="ＭＳ ゴシック"/>
              </a:rPr>
              <a:t>ground color.</a:t>
            </a:r>
          </a:p>
          <a:p>
            <a:pPr lvl="1" rtl="0"/>
            <a:r>
              <a:rPr lang="en-US" sz="2000" b="0" i="0" u="none" strike="noStrike" baseline="0" dirty="0">
                <a:latin typeface="Segoe"/>
                <a:ea typeface="ＭＳ ゴシック"/>
              </a:rPr>
              <a:t>6.	</a:t>
            </a:r>
            <a:r>
              <a:rPr lang="en-US" sz="2000" b="1" i="0" u="none" strike="noStrike" baseline="0" dirty="0">
                <a:latin typeface="Segoe"/>
                <a:ea typeface="ＭＳ ゴシック"/>
              </a:rPr>
              <a:t>SAVE </a:t>
            </a:r>
            <a:r>
              <a:rPr lang="en-US" sz="2000" b="0" i="0" u="none" strike="noStrike" baseline="0" dirty="0">
                <a:latin typeface="Segoe"/>
                <a:ea typeface="ＭＳ ゴシック"/>
              </a:rPr>
              <a:t>the project schedule.</a:t>
            </a:r>
            <a:endParaRPr lang="en-US" sz="2000" b="0" i="0" u="none" strike="noStrike" baseline="0" dirty="0">
              <a:latin typeface="Times New Roman"/>
              <a:ea typeface="ＭＳ ゴシック"/>
            </a:endParaRPr>
          </a:p>
        </p:txBody>
      </p:sp>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29</a:t>
            </a:fld>
            <a:endParaRPr lang="en-US" dirty="0"/>
          </a:p>
        </p:txBody>
      </p:sp>
    </p:spTree>
    <p:extLst>
      <p:ext uri="{BB962C8B-B14F-4D97-AF65-F5344CB8AC3E}">
        <p14:creationId xmlns:p14="http://schemas.microsoft.com/office/powerpoint/2010/main" val="3225135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Software Orientation</a:t>
            </a: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In Microsoft Project, you can use the </a:t>
            </a:r>
            <a:r>
              <a:rPr lang="en-US" b="0" i="0" u="none" strike="noStrike" baseline="0" dirty="0">
                <a:solidFill>
                  <a:srgbClr val="FF0000"/>
                </a:solidFill>
                <a:latin typeface="Segoe"/>
                <a:ea typeface="ＭＳ ゴシック"/>
              </a:rPr>
              <a:t>Bar Styles </a:t>
            </a:r>
            <a:r>
              <a:rPr lang="en-US" b="0" i="0" u="none" strike="noStrike" baseline="0" dirty="0">
                <a:latin typeface="Segoe"/>
                <a:ea typeface="ＭＳ ゴシック"/>
              </a:rPr>
              <a:t>dialog box (see the figure below) to customize the appearance of items on the Gantt Chart. </a:t>
            </a:r>
          </a:p>
        </p:txBody>
      </p:sp>
      <p:pic>
        <p:nvPicPr>
          <p:cNvPr id="4" name="Picture 3" descr="080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2679700"/>
            <a:ext cx="6201446" cy="3533020"/>
          </a:xfrm>
          <a:prstGeom prst="rect">
            <a:avLst/>
          </a:prstGeom>
        </p:spPr>
      </p:pic>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a:t>
            </a:fld>
            <a:endParaRPr lang="en-US" dirty="0"/>
          </a:p>
        </p:txBody>
      </p:sp>
    </p:spTree>
    <p:extLst>
      <p:ext uri="{BB962C8B-B14F-4D97-AF65-F5344CB8AC3E}">
        <p14:creationId xmlns:p14="http://schemas.microsoft.com/office/powerpoint/2010/main" val="2611017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Modify the Appearance of a Single Piece of Text</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dirty="0">
                <a:latin typeface="Segoe"/>
                <a:ea typeface="ＭＳ ゴシック"/>
              </a:rPr>
              <a:t>PAUSE. LEAVE </a:t>
            </a:r>
            <a:r>
              <a:rPr lang="en-US" b="0" i="0" u="none" strike="noStrike" baseline="0" dirty="0">
                <a:latin typeface="Segoe"/>
                <a:ea typeface="ＭＳ ゴシック"/>
              </a:rPr>
              <a:t>the project schedule open to use in the next exercise.</a:t>
            </a:r>
          </a:p>
          <a:p>
            <a:pPr lvl="0" rtl="0"/>
            <a:r>
              <a:rPr lang="en-US" b="0" i="0" u="none" strike="noStrike" baseline="0" dirty="0">
                <a:solidFill>
                  <a:srgbClr val="FF0000"/>
                </a:solidFill>
                <a:latin typeface="Segoe"/>
                <a:ea typeface="ＭＳ ゴシック"/>
              </a:rPr>
              <a:t>Modified text will remain modified </a:t>
            </a:r>
            <a:r>
              <a:rPr lang="en-US" b="0" i="0" u="none" strike="noStrike" baseline="0" dirty="0">
                <a:latin typeface="Segoe"/>
                <a:ea typeface="ＭＳ ゴシック"/>
              </a:rPr>
              <a:t>every time it is called up in that view, regardless of the table you are using. </a:t>
            </a:r>
          </a:p>
          <a:p>
            <a:pPr lvl="0" rtl="0"/>
            <a:r>
              <a:rPr lang="en-US" b="0" i="0" u="none" strike="noStrike" baseline="0" dirty="0">
                <a:latin typeface="Segoe"/>
                <a:ea typeface="ＭＳ ゴシック"/>
              </a:rPr>
              <a:t>For example, if you were to switch to the summary table after you formatted this text, it appears with the new formatting.</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30</a:t>
            </a:fld>
            <a:endParaRPr lang="en-US" dirty="0"/>
          </a:p>
        </p:txBody>
      </p:sp>
    </p:spTree>
    <p:extLst>
      <p:ext uri="{BB962C8B-B14F-4D97-AF65-F5344CB8AC3E}">
        <p14:creationId xmlns:p14="http://schemas.microsoft.com/office/powerpoint/2010/main" val="553315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dirty="0">
                <a:solidFill>
                  <a:srgbClr val="009E49"/>
                </a:solidFill>
                <a:latin typeface="Segoe"/>
                <a:ea typeface="ＭＳ ゴシック"/>
              </a:rPr>
              <a:t>Creating </a:t>
            </a:r>
            <a:r>
              <a:rPr lang="en-US" b="0" i="0" u="none" strike="noStrike" baseline="0" dirty="0">
                <a:solidFill>
                  <a:srgbClr val="FF0000"/>
                </a:solidFill>
                <a:latin typeface="Segoe"/>
                <a:ea typeface="ＭＳ ゴシック"/>
              </a:rPr>
              <a:t>Custom Fields</a:t>
            </a:r>
            <a:endParaRPr lang="en-US" b="0" i="0" u="none" strike="noStrike" baseline="0" dirty="0">
              <a:solidFill>
                <a:srgbClr val="FF00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As you develop more information about your project tasks, you may want to enter this information into the schedule, but find there is no associated, default field available. </a:t>
            </a:r>
          </a:p>
          <a:p>
            <a:pPr lvl="0" rtl="0"/>
            <a:r>
              <a:rPr lang="en-US" b="0" i="0" u="none" strike="noStrike" baseline="0" dirty="0">
                <a:latin typeface="Segoe"/>
                <a:ea typeface="ＭＳ ゴシック"/>
              </a:rPr>
              <a:t>With Microsoft Project you have the ability to create custom, user-defined fields to meet your needs.</a:t>
            </a:r>
          </a:p>
          <a:p>
            <a:pPr lvl="0" rtl="0"/>
            <a:r>
              <a:rPr lang="en-US" b="0" i="0" u="none" strike="noStrike" baseline="0" dirty="0">
                <a:solidFill>
                  <a:srgbClr val="FF0000"/>
                </a:solidFill>
                <a:latin typeface="Segoe"/>
                <a:ea typeface="ＭＳ ゴシック"/>
              </a:rPr>
              <a:t>Custom fields are the starting point for you to create customized tables, views and reports</a:t>
            </a:r>
            <a:r>
              <a:rPr lang="en-US" b="0" i="0" u="none" strike="noStrike" baseline="0" dirty="0">
                <a:latin typeface="Segoe"/>
                <a:ea typeface="ＭＳ ゴシック"/>
              </a:rPr>
              <a:t>.</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31</a:t>
            </a:fld>
            <a:endParaRPr lang="en-US" dirty="0"/>
          </a:p>
        </p:txBody>
      </p:sp>
    </p:spTree>
    <p:extLst>
      <p:ext uri="{BB962C8B-B14F-4D97-AF65-F5344CB8AC3E}">
        <p14:creationId xmlns:p14="http://schemas.microsoft.com/office/powerpoint/2010/main" val="1443676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Create a Custom Text Field</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sz="2000" b="1" i="0" u="none" strike="noStrike" baseline="0" dirty="0">
                <a:latin typeface="Segoe"/>
                <a:ea typeface="ＭＳ ゴシック"/>
              </a:rPr>
              <a:t>USE </a:t>
            </a:r>
            <a:r>
              <a:rPr lang="en-US" sz="2000" b="0" i="0" u="none" strike="noStrike" baseline="0" dirty="0">
                <a:latin typeface="Segoe"/>
                <a:ea typeface="ＭＳ ゴシック"/>
              </a:rPr>
              <a:t>the project schedule you created in the previous exercise.</a:t>
            </a:r>
          </a:p>
          <a:p>
            <a:pPr lvl="1" rtl="0"/>
            <a:r>
              <a:rPr lang="en-US" sz="2000" b="0" i="0" u="none" strike="noStrike" baseline="0" dirty="0">
                <a:latin typeface="Segoe"/>
                <a:ea typeface="ＭＳ ゴシック"/>
              </a:rPr>
              <a:t>1.	Click the </a:t>
            </a:r>
            <a:r>
              <a:rPr lang="en-US" sz="2000" b="1" i="0" u="none" strike="noStrike" baseline="0" dirty="0">
                <a:latin typeface="Segoe"/>
                <a:ea typeface="ＭＳ ゴシック"/>
              </a:rPr>
              <a:t>Format </a:t>
            </a:r>
            <a:r>
              <a:rPr lang="en-US" sz="2000" b="0" i="0" u="none" strike="noStrike" baseline="0" dirty="0">
                <a:latin typeface="Segoe"/>
                <a:ea typeface="ＭＳ ゴシック"/>
              </a:rPr>
              <a:t>tab. Then click on </a:t>
            </a:r>
            <a:r>
              <a:rPr lang="en-US" sz="2000" b="1" i="0" u="none" strike="noStrike" baseline="0" dirty="0">
                <a:latin typeface="Segoe"/>
                <a:ea typeface="ＭＳ ゴシック"/>
              </a:rPr>
              <a:t>Custom Fields</a:t>
            </a:r>
            <a:r>
              <a:rPr lang="en-US" sz="2000" b="0" i="0" u="none" strike="noStrike" baseline="0" dirty="0">
                <a:latin typeface="Segoe"/>
                <a:ea typeface="ＭＳ ゴシック"/>
              </a:rPr>
              <a:t>. The Custom Fields dialog box appears as shown in Figure 8-15.</a:t>
            </a:r>
          </a:p>
          <a:p>
            <a:pPr lvl="1" rtl="0"/>
            <a:r>
              <a:rPr lang="en-US" sz="2000" b="0" i="0" u="none" strike="noStrike" baseline="0" dirty="0">
                <a:latin typeface="Segoe"/>
                <a:ea typeface="ＭＳ ゴシック"/>
              </a:rPr>
              <a:t>2.	Click once on the </a:t>
            </a:r>
            <a:r>
              <a:rPr lang="en-US" sz="2000" b="1" i="0" u="none" strike="noStrike" baseline="0" dirty="0">
                <a:solidFill>
                  <a:srgbClr val="FF0000"/>
                </a:solidFill>
                <a:latin typeface="Segoe"/>
                <a:ea typeface="ＭＳ ゴシック"/>
              </a:rPr>
              <a:t>Text1</a:t>
            </a:r>
            <a:r>
              <a:rPr lang="en-US" sz="2000" b="1" i="0" u="none" strike="noStrike" baseline="0" dirty="0">
                <a:latin typeface="Segoe"/>
                <a:ea typeface="ＭＳ ゴシック"/>
              </a:rPr>
              <a:t> </a:t>
            </a:r>
            <a:r>
              <a:rPr lang="en-US" sz="2000" b="0" i="0" u="none" strike="noStrike" baseline="0" dirty="0">
                <a:latin typeface="Segoe"/>
                <a:ea typeface="ＭＳ ゴシック"/>
              </a:rPr>
              <a:t>field and then click the </a:t>
            </a:r>
            <a:r>
              <a:rPr lang="en-US" sz="2000" b="1" i="0" u="none" strike="noStrike" baseline="0" dirty="0">
                <a:latin typeface="Segoe"/>
                <a:ea typeface="ＭＳ ゴシック"/>
              </a:rPr>
              <a:t>Rename </a:t>
            </a:r>
            <a:r>
              <a:rPr lang="en-US" sz="2000" b="0" i="0" u="none" strike="noStrike" baseline="0" dirty="0">
                <a:latin typeface="Segoe"/>
                <a:ea typeface="ＭＳ ゴシック"/>
              </a:rPr>
              <a:t>button.</a:t>
            </a:r>
          </a:p>
          <a:p>
            <a:pPr lvl="1" rtl="0"/>
            <a:r>
              <a:rPr lang="en-US" sz="2000" b="0" i="0" u="none" strike="noStrike" baseline="0" dirty="0">
                <a:latin typeface="Segoe"/>
                <a:ea typeface="ＭＳ ゴシック"/>
              </a:rPr>
              <a:t>3.	In the Rename Field dialog box, type </a:t>
            </a:r>
            <a:r>
              <a:rPr lang="en-US" sz="2000" b="1" i="0" u="none" strike="noStrike" baseline="0" dirty="0">
                <a:solidFill>
                  <a:srgbClr val="FF0000"/>
                </a:solidFill>
                <a:latin typeface="Segoe"/>
                <a:ea typeface="ＭＳ ゴシック"/>
              </a:rPr>
              <a:t>Cast</a:t>
            </a:r>
            <a:r>
              <a:rPr lang="en-US" sz="2000" b="1" i="0" u="none" strike="noStrike" baseline="0" dirty="0">
                <a:latin typeface="Segoe"/>
                <a:ea typeface="ＭＳ ゴシック"/>
              </a:rPr>
              <a:t> </a:t>
            </a:r>
            <a:r>
              <a:rPr lang="en-US" sz="2000" b="0" i="0" u="none" strike="noStrike" baseline="0" dirty="0">
                <a:latin typeface="Segoe"/>
                <a:ea typeface="ＭＳ ゴシック"/>
              </a:rPr>
              <a:t>and then press </a:t>
            </a:r>
            <a:r>
              <a:rPr lang="en-US" sz="2000" b="1" i="0" u="none" strike="noStrike" baseline="0" dirty="0">
                <a:latin typeface="Segoe"/>
                <a:ea typeface="ＭＳ ゴシック"/>
              </a:rPr>
              <a:t>OK</a:t>
            </a:r>
            <a:r>
              <a:rPr lang="en-US" sz="2000" b="0" i="0" u="none" strike="noStrike" baseline="0" dirty="0">
                <a:latin typeface="Times New Roman"/>
                <a:ea typeface="ＭＳ ゴシック"/>
              </a:rPr>
              <a:t>.</a:t>
            </a:r>
          </a:p>
          <a:p>
            <a:pPr lvl="1" rtl="0"/>
            <a:r>
              <a:rPr lang="en-US" sz="2000" b="0" i="0" u="none" strike="noStrike" baseline="0" dirty="0">
                <a:latin typeface="Segoe"/>
                <a:ea typeface="ＭＳ ゴシック"/>
              </a:rPr>
              <a:t>4.	Click once on the </a:t>
            </a:r>
            <a:r>
              <a:rPr lang="en-US" sz="2000" b="1" i="0" u="none" strike="noStrike" baseline="0" dirty="0">
                <a:solidFill>
                  <a:srgbClr val="FF0000"/>
                </a:solidFill>
                <a:latin typeface="Segoe"/>
                <a:ea typeface="ＭＳ ゴシック"/>
              </a:rPr>
              <a:t>Text2</a:t>
            </a:r>
            <a:r>
              <a:rPr lang="en-US" sz="2000" b="1" i="0" u="none" strike="noStrike" baseline="0" dirty="0">
                <a:latin typeface="Segoe"/>
                <a:ea typeface="ＭＳ ゴシック"/>
              </a:rPr>
              <a:t> </a:t>
            </a:r>
            <a:r>
              <a:rPr lang="en-US" sz="2000" b="0" i="0" u="none" strike="noStrike" baseline="0" dirty="0">
                <a:latin typeface="Segoe"/>
                <a:ea typeface="ＭＳ ゴシック"/>
              </a:rPr>
              <a:t>field and then click the </a:t>
            </a:r>
            <a:r>
              <a:rPr lang="en-US" sz="2000" b="1" i="0" u="none" strike="noStrike" baseline="0" dirty="0">
                <a:latin typeface="Segoe"/>
                <a:ea typeface="ＭＳ ゴシック"/>
              </a:rPr>
              <a:t>Rename </a:t>
            </a:r>
            <a:r>
              <a:rPr lang="en-US" sz="2000" b="0" i="0" u="none" strike="noStrike" baseline="0" dirty="0">
                <a:latin typeface="Segoe"/>
                <a:ea typeface="ＭＳ ゴシック"/>
              </a:rPr>
              <a:t>button.</a:t>
            </a:r>
          </a:p>
          <a:p>
            <a:pPr lvl="1"/>
            <a:r>
              <a:rPr lang="en-US" sz="2000" dirty="0">
                <a:latin typeface="Segoe"/>
                <a:ea typeface="ＭＳ ゴシック"/>
              </a:rPr>
              <a:t>5.	In the Rename Field dialog box, type </a:t>
            </a:r>
            <a:r>
              <a:rPr lang="en-US" sz="2000" b="1" dirty="0">
                <a:solidFill>
                  <a:srgbClr val="FF0000"/>
                </a:solidFill>
                <a:latin typeface="Segoe"/>
                <a:ea typeface="ＭＳ ゴシック"/>
              </a:rPr>
              <a:t>Location</a:t>
            </a:r>
            <a:r>
              <a:rPr lang="en-US" sz="2000" b="1" dirty="0">
                <a:latin typeface="Segoe"/>
                <a:ea typeface="ＭＳ ゴシック"/>
              </a:rPr>
              <a:t> </a:t>
            </a:r>
            <a:r>
              <a:rPr lang="en-US" sz="2000" dirty="0">
                <a:latin typeface="Segoe"/>
                <a:ea typeface="ＭＳ ゴシック"/>
              </a:rPr>
              <a:t>and then press </a:t>
            </a:r>
            <a:r>
              <a:rPr lang="en-US" sz="2000" b="1" dirty="0">
                <a:latin typeface="Segoe"/>
                <a:ea typeface="ＭＳ ゴシック"/>
              </a:rPr>
              <a:t>OK</a:t>
            </a:r>
            <a:r>
              <a:rPr lang="en-US" sz="2000" dirty="0">
                <a:latin typeface="Times New Roman"/>
                <a:ea typeface="ＭＳ ゴシック"/>
              </a:rPr>
              <a:t>.</a:t>
            </a:r>
          </a:p>
          <a:p>
            <a:pPr lvl="1"/>
            <a:r>
              <a:rPr lang="en-US" sz="2000" dirty="0">
                <a:latin typeface="Segoe"/>
                <a:ea typeface="ＭＳ ゴシック"/>
              </a:rPr>
              <a:t>6.	Click </a:t>
            </a:r>
            <a:r>
              <a:rPr lang="en-US" sz="2000" b="1" dirty="0">
                <a:latin typeface="Segoe"/>
                <a:ea typeface="ＭＳ ゴシック"/>
              </a:rPr>
              <a:t>OK </a:t>
            </a:r>
            <a:r>
              <a:rPr lang="en-US" sz="2000" dirty="0">
                <a:latin typeface="Segoe"/>
                <a:ea typeface="ＭＳ ゴシック"/>
              </a:rPr>
              <a:t>to close the Custom Fields dialog box.</a:t>
            </a:r>
          </a:p>
          <a:p>
            <a:pPr lvl="1"/>
            <a:r>
              <a:rPr lang="en-US" sz="2000" dirty="0">
                <a:latin typeface="Segoe"/>
                <a:ea typeface="ＭＳ ゴシック"/>
              </a:rPr>
              <a:t>7.	</a:t>
            </a:r>
            <a:r>
              <a:rPr lang="en-US" sz="2000" b="1" dirty="0">
                <a:latin typeface="Segoe"/>
                <a:ea typeface="ＭＳ ゴシック"/>
              </a:rPr>
              <a:t>SAVE </a:t>
            </a:r>
            <a:r>
              <a:rPr lang="en-US" sz="2000" dirty="0">
                <a:latin typeface="Segoe"/>
                <a:ea typeface="ＭＳ ゴシック"/>
              </a:rPr>
              <a:t>and close the project schedule.</a:t>
            </a:r>
          </a:p>
          <a:p>
            <a:pPr lvl="0"/>
            <a:endParaRPr lang="en-US" sz="2000" dirty="0">
              <a:latin typeface="Times New Roman"/>
              <a:ea typeface="ＭＳ ゴシック"/>
            </a:endParaRPr>
          </a:p>
          <a:p>
            <a:pPr lvl="1" rtl="0"/>
            <a:endParaRPr lang="en-US" sz="2000"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32</a:t>
            </a:fld>
            <a:endParaRPr lang="en-US" dirty="0"/>
          </a:p>
        </p:txBody>
      </p:sp>
    </p:spTree>
    <p:extLst>
      <p:ext uri="{BB962C8B-B14F-4D97-AF65-F5344CB8AC3E}">
        <p14:creationId xmlns:p14="http://schemas.microsoft.com/office/powerpoint/2010/main" val="1555694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Create a Custom Text Field</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r>
              <a:rPr lang="en-US" b="1" dirty="0">
                <a:latin typeface="Segoe"/>
                <a:ea typeface="ＭＳ ゴシック"/>
              </a:rPr>
              <a:t>PAUSE. LEAVE </a:t>
            </a:r>
            <a:r>
              <a:rPr lang="en-US" dirty="0">
                <a:latin typeface="Segoe"/>
                <a:ea typeface="ＭＳ ゴシック"/>
              </a:rPr>
              <a:t>Microsoft Project open to use in the next exercise.</a:t>
            </a:r>
          </a:p>
          <a:p>
            <a:pPr lvl="0" rtl="0"/>
            <a:r>
              <a:rPr lang="en-US" b="0" i="0" u="none" strike="noStrike" baseline="0" dirty="0">
                <a:solidFill>
                  <a:srgbClr val="FF0000"/>
                </a:solidFill>
                <a:latin typeface="Segoe"/>
                <a:ea typeface="ＭＳ ゴシック"/>
              </a:rPr>
              <a:t>A </a:t>
            </a:r>
            <a:r>
              <a:rPr lang="en-US" b="1" i="1" u="none" strike="noStrike" baseline="0" dirty="0">
                <a:solidFill>
                  <a:srgbClr val="FF0000"/>
                </a:solidFill>
                <a:latin typeface="Segoe"/>
                <a:ea typeface="ＭＳ ゴシック"/>
              </a:rPr>
              <a:t>custom field </a:t>
            </a:r>
            <a:r>
              <a:rPr lang="en-US" b="0" i="0" u="none" strike="noStrike" baseline="0" dirty="0">
                <a:solidFill>
                  <a:srgbClr val="FF0000"/>
                </a:solidFill>
                <a:latin typeface="Segoe"/>
                <a:ea typeface="ＭＳ ゴシック"/>
              </a:rPr>
              <a:t>is a user-definable field</a:t>
            </a:r>
            <a:r>
              <a:rPr lang="en-US" b="0" i="0" u="none" strike="noStrike" baseline="0" dirty="0">
                <a:latin typeface="Segoe"/>
                <a:ea typeface="ＭＳ ゴシック"/>
              </a:rPr>
              <a:t>. Text fields are available for you to enter any type of text-based information. In this case study, you used them to create a custom field for shooting location and one which you can enter the cast members to be used.</a:t>
            </a:r>
          </a:p>
          <a:p>
            <a:pPr lvl="0" rtl="0"/>
            <a:r>
              <a:rPr lang="en-US" b="0" i="0" u="none" strike="noStrike" baseline="0" dirty="0">
                <a:latin typeface="Segoe"/>
                <a:ea typeface="ＭＳ ゴシック"/>
              </a:rPr>
              <a:t>In Microsoft Project’s task database there are 130 user-definable fields available for you to use, broken down into nine categories. </a:t>
            </a:r>
          </a:p>
          <a:p>
            <a:pPr lvl="0" rtl="0"/>
            <a:r>
              <a:rPr lang="en-US" b="0" i="0" u="none" strike="noStrike" baseline="0" dirty="0">
                <a:latin typeface="Segoe"/>
                <a:ea typeface="ＭＳ ゴシック"/>
              </a:rPr>
              <a:t>Some fields lend themselves to be used in calculations while others are for simply storing text-based information. </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33</a:t>
            </a:fld>
            <a:endParaRPr lang="en-US" dirty="0"/>
          </a:p>
        </p:txBody>
      </p:sp>
    </p:spTree>
    <p:extLst>
      <p:ext uri="{BB962C8B-B14F-4D97-AF65-F5344CB8AC3E}">
        <p14:creationId xmlns:p14="http://schemas.microsoft.com/office/powerpoint/2010/main" val="2156842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Create a Custom Text Field</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The table at right</a:t>
            </a:r>
            <a:br>
              <a:rPr lang="en-US" b="0" i="0" u="none" strike="noStrike" baseline="0" dirty="0">
                <a:latin typeface="Segoe"/>
                <a:ea typeface="ＭＳ ゴシック"/>
              </a:rPr>
            </a:br>
            <a:r>
              <a:rPr lang="en-US" b="0" i="0" u="none" strike="noStrike" baseline="0" dirty="0">
                <a:latin typeface="Segoe"/>
                <a:ea typeface="ＭＳ ゴシック"/>
              </a:rPr>
              <a:t>displays all</a:t>
            </a:r>
            <a:r>
              <a:rPr lang="en-US" b="0" i="0" u="none" strike="noStrike" baseline="0" dirty="0">
                <a:solidFill>
                  <a:srgbClr val="FF0000"/>
                </a:solidFill>
                <a:latin typeface="Segoe"/>
                <a:ea typeface="ＭＳ ゴシック"/>
              </a:rPr>
              <a:t> nine </a:t>
            </a:r>
            <a:br>
              <a:rPr lang="en-US" b="0" i="0" u="none" strike="noStrike" baseline="0" dirty="0">
                <a:solidFill>
                  <a:srgbClr val="FF0000"/>
                </a:solidFill>
                <a:latin typeface="Segoe"/>
                <a:ea typeface="ＭＳ ゴシック"/>
              </a:rPr>
            </a:br>
            <a:r>
              <a:rPr lang="en-US" b="0" i="0" u="none" strike="noStrike" baseline="0" dirty="0">
                <a:solidFill>
                  <a:srgbClr val="FF0000"/>
                </a:solidFill>
                <a:latin typeface="Segoe"/>
                <a:ea typeface="ＭＳ ゴシック"/>
              </a:rPr>
              <a:t>categories</a:t>
            </a:r>
            <a:r>
              <a:rPr lang="en-US" b="0" i="0" u="none" strike="noStrike" baseline="0" dirty="0">
                <a:latin typeface="Segoe"/>
                <a:ea typeface="ＭＳ ゴシック"/>
              </a:rPr>
              <a:t>, their </a:t>
            </a:r>
            <a:br>
              <a:rPr lang="en-US" b="0" i="0" u="none" strike="noStrike" baseline="0" dirty="0">
                <a:latin typeface="Segoe"/>
                <a:ea typeface="ＭＳ ゴシック"/>
              </a:rPr>
            </a:br>
            <a:r>
              <a:rPr lang="en-US" b="0" i="0" u="none" strike="noStrike" baseline="0" dirty="0">
                <a:latin typeface="Segoe"/>
                <a:ea typeface="ＭＳ ゴシック"/>
              </a:rPr>
              <a:t>primary purpose </a:t>
            </a:r>
            <a:br>
              <a:rPr lang="en-US" b="0" i="0" u="none" strike="noStrike" baseline="0" dirty="0">
                <a:latin typeface="Segoe"/>
                <a:ea typeface="ＭＳ ゴシック"/>
              </a:rPr>
            </a:br>
            <a:r>
              <a:rPr lang="en-US" b="0" i="0" u="none" strike="noStrike" baseline="0" dirty="0">
                <a:latin typeface="Segoe"/>
                <a:ea typeface="ＭＳ ゴシック"/>
              </a:rPr>
              <a:t>and use, the type </a:t>
            </a:r>
            <a:br>
              <a:rPr lang="en-US" b="0" i="0" u="none" strike="noStrike" baseline="0" dirty="0">
                <a:latin typeface="Segoe"/>
                <a:ea typeface="ＭＳ ゴシック"/>
              </a:rPr>
            </a:br>
            <a:r>
              <a:rPr lang="en-US" b="0" i="0" u="none" strike="noStrike" baseline="0" dirty="0">
                <a:latin typeface="Segoe"/>
                <a:ea typeface="ＭＳ ゴシック"/>
              </a:rPr>
              <a:t>of entry, number </a:t>
            </a:r>
            <a:br>
              <a:rPr lang="en-US" b="0" i="0" u="none" strike="noStrike" baseline="0" dirty="0">
                <a:latin typeface="Segoe"/>
                <a:ea typeface="ＭＳ ゴシック"/>
              </a:rPr>
            </a:br>
            <a:r>
              <a:rPr lang="en-US" b="0" i="0" u="none" strike="noStrike" baseline="0" dirty="0">
                <a:latin typeface="Segoe"/>
                <a:ea typeface="ＭＳ ゴシック"/>
              </a:rPr>
              <a:t>of fields available </a:t>
            </a:r>
            <a:br>
              <a:rPr lang="en-US" b="0" i="0" u="none" strike="noStrike" baseline="0" dirty="0">
                <a:latin typeface="Segoe"/>
                <a:ea typeface="ＭＳ ゴシック"/>
              </a:rPr>
            </a:br>
            <a:r>
              <a:rPr lang="en-US" b="0" i="0" u="none" strike="noStrike" baseline="0" dirty="0">
                <a:latin typeface="Segoe"/>
                <a:ea typeface="ＭＳ ゴシック"/>
              </a:rPr>
              <a:t>in each, and in </a:t>
            </a:r>
            <a:br>
              <a:rPr lang="en-US" b="0" i="0" u="none" strike="noStrike" baseline="0" dirty="0">
                <a:latin typeface="Segoe"/>
                <a:ea typeface="ＭＳ ゴシック"/>
              </a:rPr>
            </a:br>
            <a:r>
              <a:rPr lang="en-US" b="0" i="0" u="none" strike="noStrike" baseline="0" dirty="0">
                <a:latin typeface="Segoe"/>
                <a:ea typeface="ＭＳ ゴシック"/>
              </a:rPr>
              <a:t>which database </a:t>
            </a:r>
            <a:br>
              <a:rPr lang="en-US" b="0" i="0" u="none" strike="noStrike" baseline="0" dirty="0">
                <a:latin typeface="Segoe"/>
                <a:ea typeface="ＭＳ ゴシック"/>
              </a:rPr>
            </a:br>
            <a:r>
              <a:rPr lang="en-US" b="0" i="0" u="none" strike="noStrike" baseline="0" dirty="0">
                <a:latin typeface="Segoe"/>
                <a:ea typeface="ＭＳ ゴシック"/>
              </a:rPr>
              <a:t>these fields can </a:t>
            </a:r>
            <a:br>
              <a:rPr lang="en-US" b="0" i="0" u="none" strike="noStrike" baseline="0" dirty="0">
                <a:latin typeface="Segoe"/>
                <a:ea typeface="ＭＳ ゴシック"/>
              </a:rPr>
            </a:br>
            <a:r>
              <a:rPr lang="en-US" b="0" i="0" u="none" strike="noStrike" baseline="0" dirty="0">
                <a:latin typeface="Segoe"/>
                <a:ea typeface="ＭＳ ゴシック"/>
              </a:rPr>
              <a:t>be used.</a:t>
            </a:r>
            <a:endParaRPr lang="en-US" b="0" i="0" u="none" strike="noStrike" baseline="0" dirty="0">
              <a:latin typeface="Times New Roman"/>
              <a:ea typeface="ＭＳ ゴシック"/>
            </a:endParaRPr>
          </a:p>
        </p:txBody>
      </p:sp>
      <p:pic>
        <p:nvPicPr>
          <p:cNvPr id="4" name="Picture 3" descr="table080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3366" y="1524000"/>
            <a:ext cx="5643434" cy="4749800"/>
          </a:xfrm>
          <a:prstGeom prst="rect">
            <a:avLst/>
          </a:prstGeom>
        </p:spPr>
      </p:pic>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34</a:t>
            </a:fld>
            <a:endParaRPr lang="en-US" dirty="0"/>
          </a:p>
        </p:txBody>
      </p:sp>
      <p:sp>
        <p:nvSpPr>
          <p:cNvPr id="8" name="Rounded Rectangle 7"/>
          <p:cNvSpPr/>
          <p:nvPr/>
        </p:nvSpPr>
        <p:spPr bwMode="auto">
          <a:xfrm>
            <a:off x="7772400" y="5715000"/>
            <a:ext cx="838200" cy="381000"/>
          </a:xfrm>
          <a:prstGeom prst="roundRect">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12111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Create a Custom Text Field</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a:latin typeface="Segoe"/>
                <a:ea typeface="ＭＳ ゴシック"/>
              </a:rPr>
              <a:t>Custom fields can make the difference between a mediocre Microsoft Project schedule file and a great Microsoft Project schedule file. </a:t>
            </a:r>
          </a:p>
          <a:p>
            <a:pPr lvl="0" rtl="0"/>
            <a:r>
              <a:rPr lang="en-US" b="0" i="0" u="none" strike="noStrike" baseline="0">
                <a:latin typeface="Segoe"/>
                <a:ea typeface="ＭＳ ゴシック"/>
              </a:rPr>
              <a:t>When planning your project, ensure there is justification to set up custom fields. </a:t>
            </a:r>
          </a:p>
          <a:p>
            <a:pPr lvl="0" rtl="0"/>
            <a:r>
              <a:rPr lang="en-US" b="0" i="0" u="none" strike="noStrike" baseline="0">
                <a:latin typeface="Segoe"/>
                <a:ea typeface="ＭＳ ゴシック"/>
              </a:rPr>
              <a:t>In other words, collecting and recording data simply because the option is available does not mean it is necessarily a good idea. The data you collect and record should add value.</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35</a:t>
            </a:fld>
            <a:endParaRPr lang="en-US" dirty="0"/>
          </a:p>
        </p:txBody>
      </p:sp>
    </p:spTree>
    <p:extLst>
      <p:ext uri="{BB962C8B-B14F-4D97-AF65-F5344CB8AC3E}">
        <p14:creationId xmlns:p14="http://schemas.microsoft.com/office/powerpoint/2010/main" val="1657250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Creating and Editing Tables</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a:latin typeface="Segoe"/>
                <a:ea typeface="ＭＳ ゴシック"/>
              </a:rPr>
              <a:t>Within Microsoft Project are a number of different tables that can be used in various views. </a:t>
            </a:r>
          </a:p>
          <a:p>
            <a:pPr lvl="0" rtl="0"/>
            <a:r>
              <a:rPr lang="en-US" b="0" i="0" u="none" strike="noStrike" baseline="0">
                <a:latin typeface="Segoe"/>
                <a:ea typeface="ＭＳ ゴシック"/>
              </a:rPr>
              <a:t>These tables contain most of the commonly used data fields. </a:t>
            </a:r>
          </a:p>
          <a:p>
            <a:pPr lvl="0" rtl="0"/>
            <a:r>
              <a:rPr lang="en-US" b="0" i="0" u="none" strike="noStrike" baseline="0">
                <a:latin typeface="Segoe"/>
                <a:ea typeface="ＭＳ ゴシック"/>
              </a:rPr>
              <a:t>However, you can create new tables that contain exactly the data you want, such as custom fields, or you can modify any predefined table to meet your needs.</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36</a:t>
            </a:fld>
            <a:endParaRPr lang="en-US" dirty="0"/>
          </a:p>
        </p:txBody>
      </p:sp>
    </p:spTree>
    <p:extLst>
      <p:ext uri="{BB962C8B-B14F-4D97-AF65-F5344CB8AC3E}">
        <p14:creationId xmlns:p14="http://schemas.microsoft.com/office/powerpoint/2010/main" val="3386815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Create a Custom Table</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dirty="0">
                <a:latin typeface="Segoe"/>
                <a:ea typeface="ＭＳ ゴシック"/>
              </a:rPr>
              <a:t>OPEN </a:t>
            </a:r>
            <a:r>
              <a:rPr lang="en-US" b="0" i="0" u="none" strike="noStrike" baseline="0" dirty="0">
                <a:latin typeface="Segoe"/>
                <a:ea typeface="ＭＳ ゴシック"/>
              </a:rPr>
              <a:t>the </a:t>
            </a:r>
            <a:r>
              <a:rPr lang="en-US" b="1" i="1" u="none" strike="noStrike" baseline="0" dirty="0">
                <a:solidFill>
                  <a:srgbClr val="FF0000"/>
                </a:solidFill>
                <a:latin typeface="Segoe"/>
                <a:ea typeface="ＭＳ ゴシック"/>
              </a:rPr>
              <a:t>Don Funk Music Video 8MA </a:t>
            </a:r>
            <a:r>
              <a:rPr lang="en-US" b="0" i="0" u="none" strike="noStrike" baseline="0" dirty="0">
                <a:latin typeface="Segoe"/>
                <a:ea typeface="ＭＳ ゴシック"/>
              </a:rPr>
              <a:t>project schedule. </a:t>
            </a:r>
            <a:r>
              <a:rPr lang="en-US" b="1" i="0" u="none" strike="noStrike" baseline="0" dirty="0">
                <a:latin typeface="Segoe"/>
                <a:ea typeface="ＭＳ ゴシック"/>
              </a:rPr>
              <a:t>SAVE </a:t>
            </a:r>
            <a:r>
              <a:rPr lang="en-US" b="0" i="0" u="none" strike="noStrike" baseline="0" dirty="0">
                <a:latin typeface="Segoe"/>
                <a:ea typeface="ＭＳ ゴシック"/>
              </a:rPr>
              <a:t>the file as </a:t>
            </a:r>
            <a:r>
              <a:rPr lang="en-US" b="1" i="1" u="none" strike="noStrike" baseline="0" dirty="0">
                <a:latin typeface="Segoe"/>
                <a:ea typeface="ＭＳ ゴシック"/>
              </a:rPr>
              <a:t>Don Funk Music Video 8A</a:t>
            </a:r>
            <a:r>
              <a:rPr lang="en-US" b="0" i="0" u="none" strike="noStrike" baseline="0" dirty="0">
                <a:latin typeface="Times New Roman"/>
                <a:ea typeface="ＭＳ ゴシック"/>
              </a:rPr>
              <a:t>.</a:t>
            </a:r>
          </a:p>
          <a:p>
            <a:pPr lvl="1" rtl="0"/>
            <a:r>
              <a:rPr lang="en-US" b="0" i="0" u="none" strike="noStrike" baseline="0" dirty="0">
                <a:latin typeface="Segoe"/>
                <a:ea typeface="ＭＳ ゴシック"/>
              </a:rPr>
              <a:t>1.	Click the </a:t>
            </a:r>
            <a:r>
              <a:rPr lang="en-US" b="1" i="0" u="none" strike="noStrike" baseline="0" dirty="0">
                <a:solidFill>
                  <a:srgbClr val="FF0000"/>
                </a:solidFill>
                <a:latin typeface="Segoe"/>
                <a:ea typeface="ＭＳ ゴシック"/>
              </a:rPr>
              <a:t>View</a:t>
            </a:r>
            <a:r>
              <a:rPr lang="en-US" b="1" i="0" u="none" strike="noStrike" baseline="0" dirty="0">
                <a:latin typeface="Segoe"/>
                <a:ea typeface="ＭＳ ゴシック"/>
              </a:rPr>
              <a:t> </a:t>
            </a:r>
            <a:r>
              <a:rPr lang="en-US" b="0" i="0" u="none" strike="noStrike" baseline="0" dirty="0">
                <a:latin typeface="Segoe"/>
                <a:ea typeface="ＭＳ ゴシック"/>
              </a:rPr>
              <a:t>tab. Then click </a:t>
            </a:r>
            <a:r>
              <a:rPr lang="en-US" b="1" i="0" u="none" strike="noStrike" baseline="0" dirty="0">
                <a:solidFill>
                  <a:srgbClr val="FF0000"/>
                </a:solidFill>
                <a:latin typeface="Segoe"/>
                <a:ea typeface="ＭＳ ゴシック"/>
              </a:rPr>
              <a:t>Tables</a:t>
            </a:r>
            <a:r>
              <a:rPr lang="en-US" b="1" i="0" u="none" strike="noStrike" baseline="0" dirty="0">
                <a:latin typeface="Segoe"/>
                <a:ea typeface="ＭＳ ゴシック"/>
              </a:rPr>
              <a:t> </a:t>
            </a:r>
            <a:r>
              <a:rPr lang="en-US" b="0" i="0" u="none" strike="noStrike" baseline="0" dirty="0">
                <a:latin typeface="Segoe"/>
                <a:ea typeface="ＭＳ ゴシック"/>
              </a:rPr>
              <a:t>and then click </a:t>
            </a:r>
            <a:r>
              <a:rPr lang="en-US" b="1" i="0" u="none" strike="noStrike" baseline="0" dirty="0">
                <a:solidFill>
                  <a:srgbClr val="FF0000"/>
                </a:solidFill>
                <a:latin typeface="Segoe"/>
                <a:ea typeface="ＭＳ ゴシック"/>
              </a:rPr>
              <a:t>More</a:t>
            </a:r>
            <a:r>
              <a:rPr lang="en-US" b="1" i="0" u="none" strike="noStrike" baseline="0" dirty="0">
                <a:latin typeface="Segoe"/>
                <a:ea typeface="ＭＳ ゴシック"/>
              </a:rPr>
              <a:t> </a:t>
            </a:r>
            <a:r>
              <a:rPr lang="en-US" b="1" i="0" u="none" strike="noStrike" baseline="0" dirty="0">
                <a:solidFill>
                  <a:srgbClr val="FF0000"/>
                </a:solidFill>
                <a:latin typeface="Segoe"/>
                <a:ea typeface="ＭＳ ゴシック"/>
              </a:rPr>
              <a:t>Tables</a:t>
            </a:r>
            <a:r>
              <a:rPr lang="en-US" b="0" i="0" u="none" strike="noStrike" baseline="0" dirty="0">
                <a:latin typeface="Segoe"/>
                <a:ea typeface="ＭＳ ゴシック"/>
              </a:rPr>
              <a:t>. The More Tables dialog box appears and displays all of the predefined tables available to you, depending on the type of view currently displayed (task or resource).</a:t>
            </a:r>
          </a:p>
          <a:p>
            <a:pPr lvl="1" rtl="0"/>
            <a:r>
              <a:rPr lang="en-US" b="0" i="0" u="none" strike="noStrike" baseline="0" dirty="0">
                <a:latin typeface="Segoe"/>
                <a:ea typeface="ＭＳ ゴシック"/>
              </a:rPr>
              <a:t>2.	Confirm that the </a:t>
            </a:r>
            <a:r>
              <a:rPr lang="en-US" b="1" i="0" u="none" strike="noStrike" baseline="0" dirty="0">
                <a:solidFill>
                  <a:srgbClr val="FF0000"/>
                </a:solidFill>
                <a:latin typeface="Segoe"/>
                <a:ea typeface="ＭＳ ゴシック"/>
              </a:rPr>
              <a:t>Task</a:t>
            </a:r>
            <a:r>
              <a:rPr lang="en-US" b="1" i="0" u="none" strike="noStrike" baseline="0" dirty="0">
                <a:latin typeface="Segoe"/>
                <a:ea typeface="ＭＳ ゴシック"/>
              </a:rPr>
              <a:t> </a:t>
            </a:r>
            <a:r>
              <a:rPr lang="en-US" b="0" i="0" u="none" strike="noStrike" baseline="0" dirty="0">
                <a:latin typeface="Segoe"/>
                <a:ea typeface="ＭＳ ゴシック"/>
              </a:rPr>
              <a:t>button is selected as the </a:t>
            </a:r>
            <a:r>
              <a:rPr lang="en-US" b="0" i="0" u="none" strike="noStrike" baseline="0" dirty="0">
                <a:solidFill>
                  <a:srgbClr val="FF0000"/>
                </a:solidFill>
                <a:latin typeface="Segoe"/>
                <a:ea typeface="ＭＳ ゴシック"/>
              </a:rPr>
              <a:t>Tables</a:t>
            </a:r>
            <a:r>
              <a:rPr lang="en-US" b="0" i="0" u="none" strike="noStrike" baseline="0" dirty="0">
                <a:latin typeface="Segoe"/>
                <a:ea typeface="ＭＳ ゴシック"/>
              </a:rPr>
              <a:t> option. Select </a:t>
            </a:r>
            <a:r>
              <a:rPr lang="en-US" b="1" i="0" u="none" strike="noStrike" baseline="0" dirty="0">
                <a:solidFill>
                  <a:srgbClr val="FF0000"/>
                </a:solidFill>
                <a:latin typeface="Segoe"/>
                <a:ea typeface="ＭＳ ゴシック"/>
              </a:rPr>
              <a:t>Entry</a:t>
            </a:r>
            <a:r>
              <a:rPr lang="en-US" b="0" i="0" u="none" strike="noStrike" baseline="0" dirty="0">
                <a:latin typeface="Segoe"/>
                <a:ea typeface="ＭＳ ゴシック"/>
              </a:rPr>
              <a:t>, and then click the </a:t>
            </a:r>
            <a:r>
              <a:rPr lang="en-US" b="1" i="0" u="none" strike="noStrike" baseline="0" dirty="0">
                <a:solidFill>
                  <a:srgbClr val="FF0000"/>
                </a:solidFill>
                <a:latin typeface="Segoe"/>
                <a:ea typeface="ＭＳ ゴシック"/>
              </a:rPr>
              <a:t>Copy</a:t>
            </a:r>
            <a:r>
              <a:rPr lang="en-US" b="1" i="0" u="none" strike="noStrike" baseline="0" dirty="0">
                <a:latin typeface="Segoe"/>
                <a:ea typeface="ＭＳ ゴシック"/>
              </a:rPr>
              <a:t> </a:t>
            </a:r>
            <a:r>
              <a:rPr lang="en-US" b="0" i="0" u="none" strike="noStrike" baseline="0" dirty="0">
                <a:latin typeface="Segoe"/>
                <a:ea typeface="ＭＳ ゴシック"/>
              </a:rPr>
              <a:t>button. The Table Definition dialog box appears.</a:t>
            </a:r>
          </a:p>
          <a:p>
            <a:pPr lvl="1"/>
            <a:r>
              <a:rPr lang="en-US" dirty="0">
                <a:latin typeface="Segoe"/>
                <a:ea typeface="ＭＳ ゴシック"/>
              </a:rPr>
              <a:t>3.	In the Name box, key </a:t>
            </a:r>
            <a:r>
              <a:rPr lang="en-US" b="1" dirty="0">
                <a:solidFill>
                  <a:srgbClr val="FF0000"/>
                </a:solidFill>
                <a:latin typeface="Segoe"/>
                <a:ea typeface="ＭＳ ゴシック"/>
              </a:rPr>
              <a:t>Music Video Schedule Table</a:t>
            </a:r>
            <a:r>
              <a:rPr lang="en-US" dirty="0">
                <a:latin typeface="Segoe"/>
                <a:ea typeface="ＭＳ ゴシック"/>
              </a:rPr>
              <a:t>. Check the </a:t>
            </a:r>
            <a:r>
              <a:rPr lang="en-US" b="1" dirty="0">
                <a:solidFill>
                  <a:srgbClr val="FF0000"/>
                </a:solidFill>
                <a:latin typeface="Segoe"/>
                <a:ea typeface="ＭＳ ゴシック"/>
              </a:rPr>
              <a:t>check</a:t>
            </a:r>
            <a:r>
              <a:rPr lang="en-US" b="1" dirty="0">
                <a:latin typeface="Segoe"/>
                <a:ea typeface="ＭＳ ゴシック"/>
              </a:rPr>
              <a:t> </a:t>
            </a:r>
            <a:r>
              <a:rPr lang="en-US" b="1" dirty="0">
                <a:solidFill>
                  <a:srgbClr val="FF0000"/>
                </a:solidFill>
                <a:latin typeface="Segoe"/>
                <a:ea typeface="ＭＳ ゴシック"/>
              </a:rPr>
              <a:t>box</a:t>
            </a:r>
            <a:r>
              <a:rPr lang="en-US" b="1" dirty="0">
                <a:latin typeface="Segoe"/>
                <a:ea typeface="ＭＳ ゴシック"/>
              </a:rPr>
              <a:t> </a:t>
            </a:r>
            <a:r>
              <a:rPr lang="en-US" dirty="0">
                <a:latin typeface="Segoe"/>
                <a:ea typeface="ＭＳ ゴシック"/>
              </a:rPr>
              <a:t>to the right of the Name box labeled Show in menu. Now you will customize the table.</a:t>
            </a:r>
          </a:p>
          <a:p>
            <a:pPr lvl="1" rtl="0"/>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37</a:t>
            </a:fld>
            <a:endParaRPr lang="en-US" dirty="0"/>
          </a:p>
        </p:txBody>
      </p:sp>
    </p:spTree>
    <p:extLst>
      <p:ext uri="{BB962C8B-B14F-4D97-AF65-F5344CB8AC3E}">
        <p14:creationId xmlns:p14="http://schemas.microsoft.com/office/powerpoint/2010/main" val="3646553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Create a Custom Table</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4.	In the Field Name column, select the following field names and then click </a:t>
            </a:r>
            <a:r>
              <a:rPr lang="en-US" b="1" i="0" u="none" strike="noStrike" baseline="0">
                <a:latin typeface="Segoe"/>
                <a:ea typeface="ＭＳ ゴシック"/>
              </a:rPr>
              <a:t>Delete Row </a:t>
            </a:r>
            <a:r>
              <a:rPr lang="en-US" b="0" i="0" u="none" strike="noStrike" baseline="0">
                <a:latin typeface="Segoe"/>
                <a:ea typeface="ＭＳ ゴシック"/>
              </a:rPr>
              <a:t>after selecting each field name.</a:t>
            </a:r>
          </a:p>
          <a:p>
            <a:pPr lvl="1" rtl="0"/>
            <a:r>
              <a:rPr lang="en-US" b="0" i="0" u="none" strike="noStrike" baseline="0">
                <a:latin typeface="Segoe"/>
                <a:ea typeface="ＭＳ ゴシック"/>
              </a:rPr>
              <a:t>5.	In the Field Name column, click the down-arrow in the next empty cell below Start, and then type or select </a:t>
            </a:r>
            <a:r>
              <a:rPr lang="en-US" b="1" i="0" u="none" strike="noStrike" baseline="0">
                <a:latin typeface="Segoe"/>
                <a:ea typeface="ＭＳ ゴシック"/>
              </a:rPr>
              <a:t>Cast (Text1) </a:t>
            </a:r>
            <a:r>
              <a:rPr lang="en-US" b="0" i="0" u="none" strike="noStrike" baseline="0">
                <a:latin typeface="Segoe"/>
                <a:ea typeface="ＭＳ ゴシック"/>
              </a:rPr>
              <a:t>from the dropdown list.</a:t>
            </a:r>
          </a:p>
          <a:p>
            <a:pPr lvl="1" rtl="0"/>
            <a:r>
              <a:rPr lang="en-US" b="0" i="0" u="none" strike="noStrike" baseline="0">
                <a:latin typeface="Segoe"/>
                <a:ea typeface="ＭＳ ゴシック"/>
              </a:rPr>
              <a:t>6.	In the Align Data column in the same row, select </a:t>
            </a:r>
            <a:r>
              <a:rPr lang="en-US" b="1" i="0" u="none" strike="noStrike" baseline="0">
                <a:latin typeface="Segoe"/>
                <a:ea typeface="ＭＳ ゴシック"/>
              </a:rPr>
              <a:t>Left</a:t>
            </a:r>
            <a:r>
              <a:rPr lang="en-US" b="0" i="0" u="none" strike="noStrike" baseline="0">
                <a:latin typeface="Segoe"/>
                <a:ea typeface="ＭＳ ゴシック"/>
              </a:rPr>
              <a:t>. In the Width column, type or select </a:t>
            </a:r>
            <a:r>
              <a:rPr lang="en-US" b="1" i="0" u="none" strike="noStrike" baseline="0">
                <a:latin typeface="Segoe"/>
                <a:ea typeface="ＭＳ ゴシック"/>
              </a:rPr>
              <a:t>50</a:t>
            </a:r>
            <a:r>
              <a:rPr lang="en-US" b="0" i="0" u="none" strike="noStrike" baseline="0">
                <a:latin typeface="Times New Roman"/>
                <a:ea typeface="ＭＳ ゴシック"/>
              </a:rPr>
              <a:t>.</a:t>
            </a:r>
          </a:p>
          <a:p>
            <a:pPr lvl="1"/>
            <a:r>
              <a:rPr lang="en-US">
                <a:latin typeface="Segoe"/>
                <a:ea typeface="ＭＳ ゴシック"/>
              </a:rPr>
              <a:t>7.	In the Field Name column in the next empty row below Cast, select </a:t>
            </a:r>
            <a:r>
              <a:rPr lang="en-US" b="1">
                <a:latin typeface="Segoe"/>
                <a:ea typeface="ＭＳ ゴシック"/>
              </a:rPr>
              <a:t>Location(Text 2) </a:t>
            </a:r>
            <a:r>
              <a:rPr lang="en-US">
                <a:latin typeface="Segoe"/>
                <a:ea typeface="ＭＳ ゴシック"/>
              </a:rPr>
              <a:t>from the dropdown list.</a:t>
            </a:r>
          </a:p>
          <a:p>
            <a:pPr lvl="1"/>
            <a:r>
              <a:rPr lang="en-US">
                <a:latin typeface="Segoe"/>
                <a:ea typeface="ＭＳ ゴシック"/>
              </a:rPr>
              <a:t>8.	In the Align Data column in the same row, select </a:t>
            </a:r>
            <a:r>
              <a:rPr lang="en-US" b="1">
                <a:latin typeface="Segoe"/>
                <a:ea typeface="ＭＳ ゴシック"/>
              </a:rPr>
              <a:t>Left</a:t>
            </a:r>
            <a:r>
              <a:rPr lang="en-US">
                <a:latin typeface="Segoe"/>
                <a:ea typeface="ＭＳ ゴシック"/>
              </a:rPr>
              <a:t>. In the Width column, type or select </a:t>
            </a:r>
            <a:r>
              <a:rPr lang="en-US" b="1">
                <a:latin typeface="Segoe"/>
                <a:ea typeface="ＭＳ ゴシック"/>
              </a:rPr>
              <a:t>30</a:t>
            </a:r>
            <a:r>
              <a:rPr lang="en-US">
                <a:latin typeface="Times New Roman"/>
                <a:ea typeface="ＭＳ ゴシック"/>
              </a:rPr>
              <a:t>.</a:t>
            </a:r>
          </a:p>
          <a:p>
            <a:pPr lvl="1" rtl="0"/>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38</a:t>
            </a:fld>
            <a:endParaRPr lang="en-US" dirty="0"/>
          </a:p>
        </p:txBody>
      </p:sp>
    </p:spTree>
    <p:extLst>
      <p:ext uri="{BB962C8B-B14F-4D97-AF65-F5344CB8AC3E}">
        <p14:creationId xmlns:p14="http://schemas.microsoft.com/office/powerpoint/2010/main" val="3198935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Create a Custom Table</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a:r>
              <a:rPr lang="en-US">
                <a:latin typeface="Segoe"/>
                <a:ea typeface="ＭＳ ゴシック"/>
              </a:rPr>
              <a:t>9.	In the Field Name column, select </a:t>
            </a:r>
            <a:r>
              <a:rPr lang="en-US" b="1">
                <a:latin typeface="Segoe"/>
                <a:ea typeface="ＭＳ ゴシック"/>
              </a:rPr>
              <a:t>Start</a:t>
            </a:r>
            <a:r>
              <a:rPr lang="en-US">
                <a:latin typeface="Segoe"/>
                <a:ea typeface="ＭＳ ゴシック"/>
              </a:rPr>
              <a:t>, and then click the </a:t>
            </a:r>
            <a:r>
              <a:rPr lang="en-US" b="1">
                <a:latin typeface="Segoe"/>
                <a:ea typeface="ＭＳ ゴシック"/>
              </a:rPr>
              <a:t>Cut Row </a:t>
            </a:r>
            <a:r>
              <a:rPr lang="en-US">
                <a:latin typeface="Segoe"/>
                <a:ea typeface="ＭＳ ゴシック"/>
              </a:rPr>
              <a:t>button.</a:t>
            </a:r>
          </a:p>
          <a:p>
            <a:pPr lvl="1" rtl="0"/>
            <a:r>
              <a:rPr lang="en-US" b="0" i="0" u="none" strike="noStrike" baseline="0">
                <a:latin typeface="Segoe"/>
                <a:ea typeface="ＭＳ ゴシック"/>
              </a:rPr>
              <a:t>10.	In the Field Name column, select </a:t>
            </a:r>
            <a:r>
              <a:rPr lang="en-US" b="1" i="0" u="none" strike="noStrike" baseline="0">
                <a:latin typeface="Segoe"/>
                <a:ea typeface="ＭＳ ゴシック"/>
              </a:rPr>
              <a:t>Name</a:t>
            </a:r>
            <a:r>
              <a:rPr lang="en-US" b="0" i="0" u="none" strike="noStrike" baseline="0">
                <a:latin typeface="Segoe"/>
                <a:ea typeface="ＭＳ ゴシック"/>
              </a:rPr>
              <a:t>, and then click the </a:t>
            </a:r>
            <a:r>
              <a:rPr lang="en-US" b="1" i="0" u="none" strike="noStrike" baseline="0">
                <a:latin typeface="Segoe"/>
                <a:ea typeface="ＭＳ ゴシック"/>
              </a:rPr>
              <a:t>Paste Row </a:t>
            </a:r>
            <a:r>
              <a:rPr lang="en-US" b="0" i="0" u="none" strike="noStrike" baseline="0">
                <a:latin typeface="Segoe"/>
                <a:ea typeface="ＭＳ ゴシック"/>
              </a:rPr>
              <a:t>button.</a:t>
            </a:r>
          </a:p>
          <a:p>
            <a:pPr lvl="1" rtl="0"/>
            <a:r>
              <a:rPr lang="en-US" b="0" i="0" u="none" strike="noStrike" baseline="0">
                <a:latin typeface="Segoe"/>
                <a:ea typeface="ＭＳ ゴシック"/>
              </a:rPr>
              <a:t>11.	In the Align Data column in the Start row, select </a:t>
            </a:r>
            <a:r>
              <a:rPr lang="en-US" b="1" i="0" u="none" strike="noStrike" baseline="0">
                <a:latin typeface="Segoe"/>
                <a:ea typeface="ＭＳ ゴシック"/>
              </a:rPr>
              <a:t>Left</a:t>
            </a:r>
            <a:r>
              <a:rPr lang="en-US" b="0" i="0" u="none" strike="noStrike" baseline="0">
                <a:latin typeface="Segoe"/>
                <a:ea typeface="ＭＳ ゴシック"/>
              </a:rPr>
              <a:t>. In the Width column, type or select </a:t>
            </a:r>
            <a:r>
              <a:rPr lang="en-US" b="1" i="0" u="none" strike="noStrike" baseline="0">
                <a:latin typeface="Segoe"/>
                <a:ea typeface="ＭＳ ゴシック"/>
              </a:rPr>
              <a:t>30</a:t>
            </a:r>
            <a:r>
              <a:rPr lang="en-US" b="0" i="0" u="none" strike="noStrike" baseline="0">
                <a:latin typeface="Times New Roman"/>
                <a:ea typeface="ＭＳ ゴシック"/>
              </a:rPr>
              <a:t>.</a:t>
            </a:r>
          </a:p>
          <a:p>
            <a:pPr lvl="1"/>
            <a:r>
              <a:rPr lang="en-US">
                <a:latin typeface="Segoe"/>
                <a:ea typeface="ＭＳ ゴシック"/>
              </a:rPr>
              <a:t>12.	In the Align Data column in the Name row, select </a:t>
            </a:r>
            <a:r>
              <a:rPr lang="en-US" b="1">
                <a:latin typeface="Segoe"/>
                <a:ea typeface="ＭＳ ゴシック"/>
              </a:rPr>
              <a:t>Left</a:t>
            </a:r>
            <a:r>
              <a:rPr lang="en-US">
                <a:latin typeface="Segoe"/>
                <a:ea typeface="ＭＳ ゴシック"/>
              </a:rPr>
              <a:t>. In the Width column, type or select </a:t>
            </a:r>
            <a:r>
              <a:rPr lang="en-US" b="1">
                <a:latin typeface="Segoe"/>
                <a:ea typeface="ＭＳ ゴシック"/>
              </a:rPr>
              <a:t>60</a:t>
            </a:r>
            <a:r>
              <a:rPr lang="en-US">
                <a:latin typeface="Times New Roman"/>
                <a:ea typeface="ＭＳ ゴシック"/>
              </a:rPr>
              <a:t>.</a:t>
            </a:r>
          </a:p>
          <a:p>
            <a:pPr lvl="1" rtl="0"/>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39</a:t>
            </a:fld>
            <a:endParaRPr lang="en-US" dirty="0"/>
          </a:p>
        </p:txBody>
      </p:sp>
    </p:spTree>
    <p:extLst>
      <p:ext uri="{BB962C8B-B14F-4D97-AF65-F5344CB8AC3E}">
        <p14:creationId xmlns:p14="http://schemas.microsoft.com/office/powerpoint/2010/main" val="104800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Software Orientation</a:t>
            </a:r>
            <a:endParaRPr lang="en-US"/>
          </a:p>
        </p:txBody>
      </p:sp>
      <p:sp>
        <p:nvSpPr>
          <p:cNvPr id="3" name="Content Placeholder 2"/>
          <p:cNvSpPr>
            <a:spLocks noGrp="1"/>
          </p:cNvSpPr>
          <p:nvPr>
            <p:ph idx="1"/>
          </p:nvPr>
        </p:nvSpPr>
        <p:spPr/>
        <p:txBody>
          <a:bodyPr/>
          <a:lstStyle/>
          <a:p>
            <a:pPr lvl="0">
              <a:buClr>
                <a:srgbClr val="009E49"/>
              </a:buClr>
            </a:pPr>
            <a:r>
              <a:rPr lang="en-US" dirty="0">
                <a:latin typeface="Segoe"/>
                <a:ea typeface="ＭＳ ゴシック"/>
              </a:rPr>
              <a:t>This dialog box enables you to change the </a:t>
            </a:r>
            <a:r>
              <a:rPr lang="en-US" dirty="0">
                <a:solidFill>
                  <a:srgbClr val="FF0000"/>
                </a:solidFill>
                <a:latin typeface="Segoe"/>
                <a:ea typeface="ＭＳ ゴシック"/>
              </a:rPr>
              <a:t>appearance</a:t>
            </a:r>
            <a:r>
              <a:rPr lang="en-US" dirty="0">
                <a:latin typeface="Segoe"/>
                <a:ea typeface="ＭＳ ゴシック"/>
              </a:rPr>
              <a:t> of items such as task bars, milestones, summary bars, and text that appear on the Gantt Chart. </a:t>
            </a:r>
          </a:p>
          <a:p>
            <a:pPr lvl="0">
              <a:buClr>
                <a:srgbClr val="009E49"/>
              </a:buClr>
            </a:pPr>
            <a:r>
              <a:rPr lang="en-US" dirty="0">
                <a:latin typeface="Segoe"/>
                <a:ea typeface="ＭＳ ゴシック"/>
              </a:rPr>
              <a:t>You can change characteristics such as bar types, patterns, colors, splits, and shapes.</a:t>
            </a:r>
            <a:endParaRPr lang="en-US" dirty="0">
              <a:latin typeface="Times New Roman"/>
              <a:ea typeface="ＭＳ ゴシック"/>
            </a:endParaRPr>
          </a:p>
        </p:txBody>
      </p:sp>
      <p:sp>
        <p:nvSpPr>
          <p:cNvPr id="4" name="Date Placeholder 3"/>
          <p:cNvSpPr>
            <a:spLocks noGrp="1"/>
          </p:cNvSpPr>
          <p:nvPr>
            <p:ph type="dt" sz="half" idx="10"/>
          </p:nvPr>
        </p:nvSpPr>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4</a:t>
            </a:fld>
            <a:endParaRPr lang="en-US" dirty="0"/>
          </a:p>
        </p:txBody>
      </p:sp>
    </p:spTree>
    <p:extLst>
      <p:ext uri="{BB962C8B-B14F-4D97-AF65-F5344CB8AC3E}">
        <p14:creationId xmlns:p14="http://schemas.microsoft.com/office/powerpoint/2010/main" val="1178237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Create a Custom Table</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13.	In the Date Format box, select </a:t>
            </a:r>
            <a:r>
              <a:rPr lang="en-US" b="1" i="0" u="none" strike="noStrike" baseline="0">
                <a:latin typeface="Segoe"/>
                <a:ea typeface="ＭＳ ゴシック"/>
              </a:rPr>
              <a:t>Wed 1/28/09 12:33 pm</a:t>
            </a:r>
            <a:r>
              <a:rPr lang="en-US" b="0" i="0" u="none" strike="noStrike" baseline="0">
                <a:latin typeface="Segoe"/>
                <a:ea typeface="ＭＳ ゴシック"/>
              </a:rPr>
              <a:t>. Your screen should look similar to the figure below.</a:t>
            </a:r>
          </a:p>
          <a:p>
            <a:pPr lvl="1" rtl="0"/>
            <a:r>
              <a:rPr lang="en-US" b="0" i="0" u="none" strike="noStrike" baseline="0">
                <a:latin typeface="Segoe"/>
                <a:ea typeface="ＭＳ ゴシック"/>
              </a:rPr>
              <a:t>14.	Click </a:t>
            </a:r>
            <a:r>
              <a:rPr lang="en-US" b="1" i="0" u="none" strike="noStrike" baseline="0">
                <a:latin typeface="Segoe"/>
                <a:ea typeface="ＭＳ ゴシック"/>
              </a:rPr>
              <a:t>OK </a:t>
            </a:r>
            <a:r>
              <a:rPr lang="en-US" b="0" i="0" u="none" strike="noStrike" baseline="0">
                <a:latin typeface="Segoe"/>
                <a:ea typeface="ＭＳ ゴシック"/>
              </a:rPr>
              <a:t>to close the Table Definition dialog box. The new table is highlighted in the More Tables dialog box.</a:t>
            </a:r>
          </a:p>
        </p:txBody>
      </p:sp>
      <p:pic>
        <p:nvPicPr>
          <p:cNvPr id="4" name="Picture 3" descr="0817.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2600" y="3048000"/>
            <a:ext cx="5540311" cy="3156932"/>
          </a:xfrm>
          <a:prstGeom prst="rect">
            <a:avLst/>
          </a:prstGeom>
        </p:spPr>
      </p:pic>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40</a:t>
            </a:fld>
            <a:endParaRPr lang="en-US" dirty="0"/>
          </a:p>
        </p:txBody>
      </p:sp>
    </p:spTree>
    <p:extLst>
      <p:ext uri="{BB962C8B-B14F-4D97-AF65-F5344CB8AC3E}">
        <p14:creationId xmlns:p14="http://schemas.microsoft.com/office/powerpoint/2010/main" val="573797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Create a Custom Table</a:t>
            </a:r>
            <a:endParaRPr lang="en-US"/>
          </a:p>
        </p:txBody>
      </p:sp>
      <p:sp>
        <p:nvSpPr>
          <p:cNvPr id="4" name="Date Placeholder 3"/>
          <p:cNvSpPr>
            <a:spLocks noGrp="1"/>
          </p:cNvSpPr>
          <p:nvPr>
            <p:ph type="dt" sz="half" idx="10"/>
          </p:nvPr>
        </p:nvSpPr>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41</a:t>
            </a:fld>
            <a:endParaRPr lang="en-US" dirty="0"/>
          </a:p>
        </p:txBody>
      </p:sp>
      <p:pic>
        <p:nvPicPr>
          <p:cNvPr id="7" name="Picture 6" descr="0818.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89416" y="1600200"/>
            <a:ext cx="4797035" cy="3924300"/>
          </a:xfrm>
          <a:prstGeom prst="rect">
            <a:avLst/>
          </a:prstGeom>
        </p:spPr>
      </p:pic>
      <p:sp>
        <p:nvSpPr>
          <p:cNvPr id="3" name="Content Placeholder 2"/>
          <p:cNvSpPr>
            <a:spLocks noGrp="1"/>
          </p:cNvSpPr>
          <p:nvPr>
            <p:ph idx="1"/>
          </p:nvPr>
        </p:nvSpPr>
        <p:spPr/>
        <p:txBody>
          <a:bodyPr/>
          <a:lstStyle/>
          <a:p>
            <a:pPr lvl="1"/>
            <a:r>
              <a:rPr lang="en-US" sz="2000">
                <a:latin typeface="Segoe"/>
                <a:ea typeface="ＭＳ ゴシック"/>
              </a:rPr>
              <a:t>15.	Click </a:t>
            </a:r>
            <a:r>
              <a:rPr lang="en-US" sz="2000" b="1">
                <a:latin typeface="Segoe"/>
                <a:ea typeface="ＭＳ ゴシック"/>
              </a:rPr>
              <a:t>Apply</a:t>
            </a:r>
            <a:r>
              <a:rPr lang="en-US" sz="2000">
                <a:latin typeface="Segoe"/>
                <a:ea typeface="ＭＳ ゴシック"/>
              </a:rPr>
              <a:t>. Microsoft </a:t>
            </a:r>
            <a:br>
              <a:rPr lang="en-US" sz="2000">
                <a:latin typeface="Segoe"/>
                <a:ea typeface="ＭＳ ゴシック"/>
              </a:rPr>
            </a:br>
            <a:r>
              <a:rPr lang="en-US" sz="2000">
                <a:latin typeface="Segoe"/>
                <a:ea typeface="ＭＳ ゴシック"/>
              </a:rPr>
              <a:t>Project applies the new </a:t>
            </a:r>
            <a:br>
              <a:rPr lang="en-US" sz="2000">
                <a:latin typeface="Segoe"/>
                <a:ea typeface="ＭＳ ゴシック"/>
              </a:rPr>
            </a:br>
            <a:r>
              <a:rPr lang="en-US" sz="2000">
                <a:latin typeface="Segoe"/>
                <a:ea typeface="ＭＳ ゴシック"/>
              </a:rPr>
              <a:t>table to the Task Sheet </a:t>
            </a:r>
            <a:br>
              <a:rPr lang="en-US" sz="2000">
                <a:latin typeface="Segoe"/>
                <a:ea typeface="ＭＳ ゴシック"/>
              </a:rPr>
            </a:br>
            <a:r>
              <a:rPr lang="en-US" sz="2000">
                <a:latin typeface="Segoe"/>
                <a:ea typeface="ＭＳ ゴシック"/>
              </a:rPr>
              <a:t>view. Your screen should </a:t>
            </a:r>
            <a:br>
              <a:rPr lang="en-US" sz="2000">
                <a:latin typeface="Segoe"/>
                <a:ea typeface="ＭＳ ゴシック"/>
              </a:rPr>
            </a:br>
            <a:r>
              <a:rPr lang="en-US" sz="2000">
                <a:latin typeface="Segoe"/>
                <a:ea typeface="ＭＳ ゴシック"/>
              </a:rPr>
              <a:t>look similar to the figure </a:t>
            </a:r>
            <a:br>
              <a:rPr lang="en-US" sz="2000">
                <a:latin typeface="Segoe"/>
                <a:ea typeface="ＭＳ ゴシック"/>
              </a:rPr>
            </a:br>
            <a:r>
              <a:rPr lang="en-US" sz="2000">
                <a:latin typeface="Segoe"/>
                <a:ea typeface="ＭＳ ゴシック"/>
              </a:rPr>
              <a:t>at  right.</a:t>
            </a:r>
          </a:p>
          <a:p>
            <a:pPr lvl="1"/>
            <a:r>
              <a:rPr lang="en-US" sz="2000">
                <a:latin typeface="Segoe"/>
                <a:ea typeface="ＭＳ ゴシック"/>
              </a:rPr>
              <a:t>16.	</a:t>
            </a:r>
            <a:r>
              <a:rPr lang="en-US" sz="2000" b="1">
                <a:latin typeface="Segoe"/>
                <a:ea typeface="ＭＳ ゴシック"/>
              </a:rPr>
              <a:t>SAVE </a:t>
            </a:r>
            <a:r>
              <a:rPr lang="en-US" sz="2000">
                <a:latin typeface="Segoe"/>
                <a:ea typeface="ＭＳ ゴシック"/>
              </a:rPr>
              <a:t>the project </a:t>
            </a:r>
            <a:br>
              <a:rPr lang="en-US" sz="2000">
                <a:latin typeface="Segoe"/>
                <a:ea typeface="ＭＳ ゴシック"/>
              </a:rPr>
            </a:br>
            <a:r>
              <a:rPr lang="en-US" sz="2000">
                <a:latin typeface="Segoe"/>
                <a:ea typeface="ＭＳ ゴシック"/>
              </a:rPr>
              <a:t>schedule.</a:t>
            </a:r>
          </a:p>
          <a:p>
            <a:pPr lvl="0">
              <a:buClr>
                <a:srgbClr val="009E49"/>
              </a:buClr>
            </a:pPr>
            <a:r>
              <a:rPr lang="en-US" sz="2000" b="1">
                <a:latin typeface="Segoe"/>
                <a:ea typeface="ＭＳ ゴシック"/>
              </a:rPr>
              <a:t>PAUSE. LEAVE </a:t>
            </a:r>
            <a:r>
              <a:rPr lang="en-US" sz="2000">
                <a:latin typeface="Segoe"/>
                <a:ea typeface="ＭＳ ゴシック"/>
              </a:rPr>
              <a:t>the </a:t>
            </a:r>
            <a:br>
              <a:rPr lang="en-US" sz="2000">
                <a:latin typeface="Segoe"/>
                <a:ea typeface="ＭＳ ゴシック"/>
              </a:rPr>
            </a:br>
            <a:r>
              <a:rPr lang="en-US" sz="2000">
                <a:latin typeface="Segoe"/>
                <a:ea typeface="ＭＳ ゴシック"/>
              </a:rPr>
              <a:t>project schedule open </a:t>
            </a:r>
            <a:br>
              <a:rPr lang="en-US" sz="2000">
                <a:latin typeface="Segoe"/>
                <a:ea typeface="ＭＳ ゴシック"/>
              </a:rPr>
            </a:br>
            <a:r>
              <a:rPr lang="en-US" sz="2000">
                <a:latin typeface="Segoe"/>
                <a:ea typeface="ＭＳ ゴシック"/>
              </a:rPr>
              <a:t>to use in the next exercise.</a:t>
            </a:r>
            <a:endParaRPr lang="en-US" sz="2000">
              <a:latin typeface="Times New Roman"/>
              <a:ea typeface="ＭＳ ゴシック"/>
            </a:endParaRPr>
          </a:p>
        </p:txBody>
      </p:sp>
    </p:spTree>
    <p:extLst>
      <p:ext uri="{BB962C8B-B14F-4D97-AF65-F5344CB8AC3E}">
        <p14:creationId xmlns:p14="http://schemas.microsoft.com/office/powerpoint/2010/main" val="3556346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Create a Custom Table</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In this exercise, you created a custom table to display the information typically found on a video shooting schedule. </a:t>
            </a:r>
          </a:p>
          <a:p>
            <a:pPr lvl="0" rtl="0"/>
            <a:r>
              <a:rPr lang="en-US" b="0" i="0" u="none" strike="noStrike" baseline="0" dirty="0">
                <a:latin typeface="Segoe"/>
                <a:ea typeface="ＭＳ ゴシック"/>
              </a:rPr>
              <a:t>You modified an existing table to include additional data that was important to your project schedule. </a:t>
            </a:r>
          </a:p>
          <a:p>
            <a:pPr lvl="0" rtl="0"/>
            <a:r>
              <a:rPr lang="en-US" b="0" i="0" u="none" strike="noStrike" baseline="0" dirty="0">
                <a:latin typeface="Segoe"/>
                <a:ea typeface="ＭＳ ゴシック"/>
              </a:rPr>
              <a:t>As you create future project schedules, keep in mind that you have three options when setting up tables: you can </a:t>
            </a:r>
            <a:r>
              <a:rPr lang="en-US" b="0" i="0" u="none" strike="noStrike" baseline="0" dirty="0">
                <a:solidFill>
                  <a:srgbClr val="FF0000"/>
                </a:solidFill>
                <a:latin typeface="Segoe"/>
                <a:ea typeface="ＭＳ ゴシック"/>
              </a:rPr>
              <a:t>create</a:t>
            </a:r>
            <a:r>
              <a:rPr lang="en-US" b="0" i="0" u="none" strike="noStrike" baseline="0" dirty="0">
                <a:latin typeface="Segoe"/>
                <a:ea typeface="ＭＳ ゴシック"/>
              </a:rPr>
              <a:t> a new table, </a:t>
            </a:r>
            <a:r>
              <a:rPr lang="en-US" b="0" i="0" u="none" strike="noStrike" baseline="0" dirty="0">
                <a:solidFill>
                  <a:srgbClr val="FF0000"/>
                </a:solidFill>
                <a:latin typeface="Segoe"/>
                <a:ea typeface="ＭＳ ゴシック"/>
              </a:rPr>
              <a:t>redefine</a:t>
            </a:r>
            <a:r>
              <a:rPr lang="en-US" b="0" i="0" u="none" strike="noStrike" baseline="0" dirty="0">
                <a:latin typeface="Segoe"/>
                <a:ea typeface="ＭＳ ゴシック"/>
              </a:rPr>
              <a:t> an existing table, or </a:t>
            </a:r>
            <a:r>
              <a:rPr lang="en-US" b="0" i="0" u="none" strike="noStrike" baseline="0" dirty="0">
                <a:solidFill>
                  <a:srgbClr val="FF0000"/>
                </a:solidFill>
                <a:latin typeface="Segoe"/>
                <a:ea typeface="ＭＳ ゴシック"/>
              </a:rPr>
              <a:t>copy</a:t>
            </a:r>
            <a:r>
              <a:rPr lang="en-US" b="0" i="0" u="none" strike="noStrike" baseline="0" dirty="0">
                <a:latin typeface="Segoe"/>
                <a:ea typeface="ＭＳ ゴシック"/>
              </a:rPr>
              <a:t> an existing table and modify it as needed. </a:t>
            </a:r>
          </a:p>
          <a:p>
            <a:pPr lvl="0" rtl="0"/>
            <a:r>
              <a:rPr lang="en-US" b="0" i="0" u="none" strike="noStrike" baseline="0" dirty="0">
                <a:latin typeface="Segoe"/>
                <a:ea typeface="ＭＳ ゴシック"/>
              </a:rPr>
              <a:t>Also note that </a:t>
            </a:r>
            <a:r>
              <a:rPr lang="en-US" b="0" i="0" u="none" strike="noStrike" baseline="0" dirty="0">
                <a:solidFill>
                  <a:srgbClr val="FF0000"/>
                </a:solidFill>
                <a:latin typeface="Segoe"/>
                <a:ea typeface="ＭＳ ゴシック"/>
              </a:rPr>
              <a:t>as you modify any table, you are changing the definition of that table</a:t>
            </a:r>
            <a:r>
              <a:rPr lang="en-US" b="0" i="0" u="none" strike="noStrike" baseline="0" dirty="0">
                <a:latin typeface="Segoe"/>
                <a:ea typeface="ＭＳ ゴシック"/>
              </a:rPr>
              <a:t>.</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42</a:t>
            </a:fld>
            <a:endParaRPr lang="en-US" dirty="0"/>
          </a:p>
        </p:txBody>
      </p:sp>
    </p:spTree>
    <p:extLst>
      <p:ext uri="{BB962C8B-B14F-4D97-AF65-F5344CB8AC3E}">
        <p14:creationId xmlns:p14="http://schemas.microsoft.com/office/powerpoint/2010/main" val="25063300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Creating Custom Views</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a:latin typeface="Segoe"/>
                <a:ea typeface="ＭＳ ゴシック"/>
              </a:rPr>
              <a:t>Almost all of the work you perform in Microsoft Project is done in a view, which allows you to see your project schedule in a useful way. </a:t>
            </a:r>
          </a:p>
          <a:p>
            <a:pPr lvl="0" rtl="0"/>
            <a:r>
              <a:rPr lang="en-US" b="0" i="0" u="none" strike="noStrike" baseline="0">
                <a:latin typeface="Segoe"/>
                <a:ea typeface="ＭＳ ゴシック"/>
              </a:rPr>
              <a:t>Microsoft Project includes numerous predefined views. You can use these views, edit an existing view, or create your own view. </a:t>
            </a:r>
          </a:p>
          <a:p>
            <a:pPr lvl="0" rtl="0"/>
            <a:r>
              <a:rPr lang="en-US" b="0" i="0" u="none" strike="noStrike" baseline="0">
                <a:latin typeface="Segoe"/>
                <a:ea typeface="ＭＳ ゴシック"/>
              </a:rPr>
              <a:t>In this exercise, you will create a custom view using the custom filter and custom table you created in earlier lessons.</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43</a:t>
            </a:fld>
            <a:endParaRPr lang="en-US" dirty="0"/>
          </a:p>
        </p:txBody>
      </p:sp>
    </p:spTree>
    <p:extLst>
      <p:ext uri="{BB962C8B-B14F-4D97-AF65-F5344CB8AC3E}">
        <p14:creationId xmlns:p14="http://schemas.microsoft.com/office/powerpoint/2010/main" val="8804785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Create a Custom View</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a:latin typeface="Segoe"/>
                <a:ea typeface="ＭＳ ゴシック"/>
              </a:rPr>
              <a:t>USE </a:t>
            </a:r>
            <a:r>
              <a:rPr lang="en-US" b="0" i="0" u="none" strike="noStrike" baseline="0">
                <a:latin typeface="Segoe"/>
                <a:ea typeface="ＭＳ ゴシック"/>
              </a:rPr>
              <a:t>the project schedule you created in the previous exercise.</a:t>
            </a:r>
          </a:p>
          <a:p>
            <a:pPr lvl="1" rtl="0"/>
            <a:r>
              <a:rPr lang="en-US" b="0" i="0" u="none" strike="noStrike" baseline="0">
                <a:latin typeface="Segoe"/>
                <a:ea typeface="ＭＳ ゴシック"/>
              </a:rPr>
              <a:t>1.	On the View ribbon, click the </a:t>
            </a:r>
            <a:r>
              <a:rPr lang="en-US" b="1" i="0" u="none" strike="noStrike" baseline="0">
                <a:latin typeface="Segoe"/>
                <a:ea typeface="ＭＳ ゴシック"/>
              </a:rPr>
              <a:t>down-arrow </a:t>
            </a:r>
            <a:r>
              <a:rPr lang="en-US" b="0" i="0" u="none" strike="noStrike" baseline="0">
                <a:latin typeface="Segoe"/>
                <a:ea typeface="ＭＳ ゴシック"/>
              </a:rPr>
              <a:t>under the Gantt Chart button in the Task Views group, then click </a:t>
            </a:r>
            <a:r>
              <a:rPr lang="en-US" b="1" i="0" u="none" strike="noStrike" baseline="0">
                <a:latin typeface="Segoe"/>
                <a:ea typeface="ＭＳ ゴシック"/>
              </a:rPr>
              <a:t>More Views</a:t>
            </a:r>
            <a:r>
              <a:rPr lang="en-US" b="0" i="0" u="none" strike="noStrike" baseline="0">
                <a:latin typeface="Segoe"/>
                <a:ea typeface="ＭＳ ゴシック"/>
              </a:rPr>
              <a:t>. The More Views dialog box appears, displaying all of the predefined views available to you.</a:t>
            </a:r>
          </a:p>
          <a:p>
            <a:pPr lvl="1" rtl="0"/>
            <a:r>
              <a:rPr lang="en-US" b="0" i="0" u="none" strike="noStrike" baseline="0">
                <a:latin typeface="Segoe"/>
                <a:ea typeface="ＭＳ ゴシック"/>
              </a:rPr>
              <a:t>2.	Click the </a:t>
            </a:r>
            <a:r>
              <a:rPr lang="en-US" b="1" i="0" u="none" strike="noStrike" baseline="0">
                <a:latin typeface="Segoe"/>
                <a:ea typeface="ＭＳ ゴシック"/>
              </a:rPr>
              <a:t>New </a:t>
            </a:r>
            <a:r>
              <a:rPr lang="en-US" b="0" i="0" u="none" strike="noStrike" baseline="0">
                <a:latin typeface="Segoe"/>
                <a:ea typeface="ＭＳ ゴシック"/>
              </a:rPr>
              <a:t>button. The Define New View dialog box appears. Most views use only a single pane, but a view can consist of two separate panes.</a:t>
            </a:r>
          </a:p>
          <a:p>
            <a:pPr lvl="1" rtl="0"/>
            <a:r>
              <a:rPr lang="en-US" b="0" i="0" u="none" strike="noStrike" baseline="0">
                <a:latin typeface="Segoe"/>
                <a:ea typeface="ＭＳ ゴシック"/>
              </a:rPr>
              <a:t>3.	Make sure </a:t>
            </a:r>
            <a:r>
              <a:rPr lang="en-US" b="1" i="0" u="none" strike="noStrike" baseline="0">
                <a:latin typeface="Segoe"/>
                <a:ea typeface="ＭＳ ゴシック"/>
              </a:rPr>
              <a:t>Single View </a:t>
            </a:r>
            <a:r>
              <a:rPr lang="en-US" b="0" i="0" u="none" strike="noStrike" baseline="0">
                <a:latin typeface="Segoe"/>
                <a:ea typeface="ＭＳ ゴシック"/>
              </a:rPr>
              <a:t>is selected, and then click </a:t>
            </a:r>
            <a:r>
              <a:rPr lang="en-US" b="1" i="0" u="none" strike="noStrike" baseline="0">
                <a:latin typeface="Segoe"/>
                <a:ea typeface="ＭＳ ゴシック"/>
              </a:rPr>
              <a:t>OK</a:t>
            </a:r>
            <a:r>
              <a:rPr lang="en-US" b="0" i="0" u="none" strike="noStrike" baseline="0">
                <a:latin typeface="Segoe"/>
                <a:ea typeface="ＭＳ ゴシック"/>
              </a:rPr>
              <a:t>. The View Definition dialog box appears.</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44</a:t>
            </a:fld>
            <a:endParaRPr lang="en-US" dirty="0"/>
          </a:p>
        </p:txBody>
      </p:sp>
    </p:spTree>
    <p:extLst>
      <p:ext uri="{BB962C8B-B14F-4D97-AF65-F5344CB8AC3E}">
        <p14:creationId xmlns:p14="http://schemas.microsoft.com/office/powerpoint/2010/main" val="6330647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Create a Custom View</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4.	In the Name box, key </a:t>
            </a:r>
            <a:r>
              <a:rPr lang="en-US" b="1" i="0" u="none" strike="noStrike" baseline="0">
                <a:latin typeface="Segoe"/>
                <a:ea typeface="ＭＳ ゴシック"/>
              </a:rPr>
              <a:t>Music Video Schedule View</a:t>
            </a:r>
            <a:r>
              <a:rPr lang="en-US" b="0" i="0" u="none" strike="noStrike" baseline="0">
                <a:latin typeface="Times New Roman"/>
                <a:ea typeface="ＭＳ ゴシック"/>
              </a:rPr>
              <a:t>.</a:t>
            </a:r>
          </a:p>
          <a:p>
            <a:pPr lvl="1" rtl="0"/>
            <a:r>
              <a:rPr lang="en-US" b="0" i="0" u="none" strike="noStrike" baseline="0">
                <a:latin typeface="Segoe"/>
                <a:ea typeface="ＭＳ ゴシック"/>
              </a:rPr>
              <a:t>5.	In the Screen box, select </a:t>
            </a:r>
            <a:r>
              <a:rPr lang="en-US" b="1" i="0" u="none" strike="noStrike" baseline="0">
                <a:latin typeface="Segoe"/>
                <a:ea typeface="ＭＳ ゴシック"/>
              </a:rPr>
              <a:t>Task Sheet </a:t>
            </a:r>
            <a:r>
              <a:rPr lang="en-US" b="0" i="0" u="none" strike="noStrike" baseline="0">
                <a:latin typeface="Segoe"/>
                <a:ea typeface="ＭＳ ゴシック"/>
              </a:rPr>
              <a:t>from the dropdown list.</a:t>
            </a:r>
          </a:p>
          <a:p>
            <a:pPr lvl="1" rtl="0"/>
            <a:r>
              <a:rPr lang="en-US" b="0" i="0" u="none" strike="noStrike" baseline="0">
                <a:latin typeface="Segoe"/>
                <a:ea typeface="ＭＳ ゴシック"/>
              </a:rPr>
              <a:t>6.	In the Table box, select </a:t>
            </a:r>
            <a:r>
              <a:rPr lang="en-US" b="1" i="0" u="none" strike="noStrike" baseline="0">
                <a:latin typeface="Segoe"/>
                <a:ea typeface="ＭＳ ゴシック"/>
              </a:rPr>
              <a:t>Music Video Schedule Table </a:t>
            </a:r>
            <a:r>
              <a:rPr lang="en-US" b="0" i="0" u="none" strike="noStrike" baseline="0">
                <a:latin typeface="Segoe"/>
                <a:ea typeface="ＭＳ ゴシック"/>
              </a:rPr>
              <a:t>from the dropdown list. The specific groups in the dropdown list depend on the type of view you selected in step 5 (task or resource).</a:t>
            </a:r>
          </a:p>
          <a:p>
            <a:pPr lvl="1" rtl="0"/>
            <a:r>
              <a:rPr lang="en-US" b="0" i="0" u="none" strike="noStrike" baseline="0">
                <a:latin typeface="Segoe"/>
                <a:ea typeface="ＭＳ ゴシック"/>
              </a:rPr>
              <a:t>7.	In the Group box, select </a:t>
            </a:r>
            <a:r>
              <a:rPr lang="en-US" b="1" i="0" u="none" strike="noStrike" baseline="0">
                <a:latin typeface="Segoe"/>
                <a:ea typeface="ＭＳ ゴシック"/>
              </a:rPr>
              <a:t>No Group </a:t>
            </a:r>
            <a:r>
              <a:rPr lang="en-US" b="0" i="0" u="none" strike="noStrike" baseline="0">
                <a:latin typeface="Segoe"/>
                <a:ea typeface="ＭＳ ゴシック"/>
              </a:rPr>
              <a:t>from the dropdown list. The specific groups in the dropdown list again depend on the type of view you selected in step 5.</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45</a:t>
            </a:fld>
            <a:endParaRPr lang="en-US" dirty="0"/>
          </a:p>
        </p:txBody>
      </p:sp>
    </p:spTree>
    <p:extLst>
      <p:ext uri="{BB962C8B-B14F-4D97-AF65-F5344CB8AC3E}">
        <p14:creationId xmlns:p14="http://schemas.microsoft.com/office/powerpoint/2010/main" val="3449848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Create a Custom View</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8.	In the Filter box, select </a:t>
            </a:r>
            <a:br>
              <a:rPr lang="en-US" b="0" i="0" u="none" strike="noStrike" baseline="0">
                <a:latin typeface="Segoe"/>
                <a:ea typeface="ＭＳ ゴシック"/>
              </a:rPr>
            </a:br>
            <a:r>
              <a:rPr lang="en-US" b="1" i="0" u="none" strike="noStrike" baseline="0">
                <a:latin typeface="Segoe"/>
                <a:ea typeface="ＭＳ ゴシック"/>
              </a:rPr>
              <a:t>Unfinished Shoots </a:t>
            </a:r>
            <a:br>
              <a:rPr lang="en-US" b="1" i="0" u="none" strike="noStrike" baseline="0">
                <a:latin typeface="Segoe"/>
                <a:ea typeface="ＭＳ ゴシック"/>
              </a:rPr>
            </a:br>
            <a:r>
              <a:rPr lang="en-US" b="0" i="0" u="none" strike="noStrike" baseline="0">
                <a:latin typeface="Segoe"/>
                <a:ea typeface="ＭＳ ゴシック"/>
              </a:rPr>
              <a:t>from the dropdown </a:t>
            </a:r>
            <a:br>
              <a:rPr lang="en-US" b="0" i="0" u="none" strike="noStrike" baseline="0">
                <a:latin typeface="Segoe"/>
                <a:ea typeface="ＭＳ ゴシック"/>
              </a:rPr>
            </a:br>
            <a:r>
              <a:rPr lang="en-US" b="0" i="0" u="none" strike="noStrike" baseline="0">
                <a:latin typeface="Segoe"/>
                <a:ea typeface="ＭＳ ゴシック"/>
              </a:rPr>
              <a:t>list. The specific groups </a:t>
            </a:r>
            <a:br>
              <a:rPr lang="en-US" b="0" i="0" u="none" strike="noStrike" baseline="0">
                <a:latin typeface="Segoe"/>
                <a:ea typeface="ＭＳ ゴシック"/>
              </a:rPr>
            </a:br>
            <a:r>
              <a:rPr lang="en-US" b="0" i="0" u="none" strike="noStrike" baseline="0">
                <a:latin typeface="Segoe"/>
                <a:ea typeface="ＭＳ ゴシック"/>
              </a:rPr>
              <a:t>in the dropdown list </a:t>
            </a:r>
            <a:br>
              <a:rPr lang="en-US" b="0" i="0" u="none" strike="noStrike" baseline="0">
                <a:latin typeface="Segoe"/>
                <a:ea typeface="ＭＳ ゴシック"/>
              </a:rPr>
            </a:br>
            <a:r>
              <a:rPr lang="en-US" b="0" i="0" u="none" strike="noStrike" baseline="0">
                <a:latin typeface="Segoe"/>
                <a:ea typeface="ＭＳ ゴシック"/>
              </a:rPr>
              <a:t>depend on the type </a:t>
            </a:r>
            <a:br>
              <a:rPr lang="en-US" b="0" i="0" u="none" strike="noStrike" baseline="0">
                <a:latin typeface="Segoe"/>
                <a:ea typeface="ＭＳ ゴシック"/>
              </a:rPr>
            </a:br>
            <a:r>
              <a:rPr lang="en-US" b="0" i="0" u="none" strike="noStrike" baseline="0">
                <a:latin typeface="Segoe"/>
                <a:ea typeface="ＭＳ ゴシック"/>
              </a:rPr>
              <a:t>of view you selected </a:t>
            </a:r>
            <a:br>
              <a:rPr lang="en-US" b="0" i="0" u="none" strike="noStrike" baseline="0">
                <a:latin typeface="Segoe"/>
                <a:ea typeface="ＭＳ ゴシック"/>
              </a:rPr>
            </a:br>
            <a:r>
              <a:rPr lang="en-US" b="0" i="0" u="none" strike="noStrike" baseline="0">
                <a:latin typeface="Segoe"/>
                <a:ea typeface="ＭＳ ゴシック"/>
              </a:rPr>
              <a:t>in step 5. The View </a:t>
            </a:r>
            <a:br>
              <a:rPr lang="en-US" b="0" i="0" u="none" strike="noStrike" baseline="0">
                <a:latin typeface="Segoe"/>
                <a:ea typeface="ＭＳ ゴシック"/>
              </a:rPr>
            </a:br>
            <a:r>
              <a:rPr lang="en-US" b="0" i="0" u="none" strike="noStrike" baseline="0">
                <a:latin typeface="Segoe"/>
                <a:ea typeface="ＭＳ ゴシック"/>
              </a:rPr>
              <a:t>Definition dialog box </a:t>
            </a:r>
            <a:br>
              <a:rPr lang="en-US" b="0" i="0" u="none" strike="noStrike" baseline="0">
                <a:latin typeface="Segoe"/>
                <a:ea typeface="ＭＳ ゴシック"/>
              </a:rPr>
            </a:br>
            <a:r>
              <a:rPr lang="en-US" b="0" i="0" u="none" strike="noStrike" baseline="0">
                <a:latin typeface="Segoe"/>
                <a:ea typeface="ＭＳ ゴシック"/>
              </a:rPr>
              <a:t>shows all the elements </a:t>
            </a:r>
            <a:br>
              <a:rPr lang="en-US" b="0" i="0" u="none" strike="noStrike" baseline="0">
                <a:latin typeface="Segoe"/>
                <a:ea typeface="ＭＳ ゴシック"/>
              </a:rPr>
            </a:br>
            <a:r>
              <a:rPr lang="en-US" b="0" i="0" u="none" strike="noStrike" baseline="0">
                <a:latin typeface="Segoe"/>
                <a:ea typeface="ＭＳ ゴシック"/>
              </a:rPr>
              <a:t>that can make up a </a:t>
            </a:r>
            <a:br>
              <a:rPr lang="en-US" b="0" i="0" u="none" strike="noStrike" baseline="0">
                <a:latin typeface="Segoe"/>
                <a:ea typeface="ＭＳ ゴシック"/>
              </a:rPr>
            </a:br>
            <a:r>
              <a:rPr lang="en-US" b="0" i="0" u="none" strike="noStrike" baseline="0">
                <a:latin typeface="Segoe"/>
                <a:ea typeface="ＭＳ ゴシック"/>
              </a:rPr>
              <a:t>view. Your screen should look similar to the figure above.</a:t>
            </a:r>
            <a:endParaRPr lang="en-US" b="0" i="0" u="none" strike="noStrike" baseline="0">
              <a:latin typeface="Times New Roman"/>
              <a:ea typeface="ＭＳ ゴシック"/>
            </a:endParaRPr>
          </a:p>
        </p:txBody>
      </p:sp>
      <p:pic>
        <p:nvPicPr>
          <p:cNvPr id="4" name="Picture 3" descr="081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87800" y="1600200"/>
            <a:ext cx="4768189" cy="3494245"/>
          </a:xfrm>
          <a:prstGeom prst="rect">
            <a:avLst/>
          </a:prstGeom>
        </p:spPr>
      </p:pic>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46</a:t>
            </a:fld>
            <a:endParaRPr lang="en-US" dirty="0"/>
          </a:p>
        </p:txBody>
      </p:sp>
    </p:spTree>
    <p:extLst>
      <p:ext uri="{BB962C8B-B14F-4D97-AF65-F5344CB8AC3E}">
        <p14:creationId xmlns:p14="http://schemas.microsoft.com/office/powerpoint/2010/main" val="3187737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Create a Custom View</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9.	Select the </a:t>
            </a:r>
            <a:r>
              <a:rPr lang="en-US" b="1" i="0" u="none" strike="noStrike" baseline="0" dirty="0">
                <a:solidFill>
                  <a:srgbClr val="FF0000"/>
                </a:solidFill>
                <a:latin typeface="Segoe"/>
                <a:ea typeface="ＭＳ ゴシック"/>
              </a:rPr>
              <a:t>Show in Menu </a:t>
            </a:r>
            <a:r>
              <a:rPr lang="en-US" b="0" i="0" u="none" strike="noStrike" baseline="0" dirty="0">
                <a:latin typeface="Segoe"/>
                <a:ea typeface="ＭＳ ゴシック"/>
              </a:rPr>
              <a:t>check box, and then click </a:t>
            </a:r>
            <a:r>
              <a:rPr lang="en-US" b="1" i="0" u="none" strike="noStrike" baseline="0" dirty="0">
                <a:latin typeface="Segoe"/>
                <a:ea typeface="ＭＳ ゴシック"/>
              </a:rPr>
              <a:t>OK </a:t>
            </a:r>
            <a:r>
              <a:rPr lang="en-US" b="0" i="0" u="none" strike="noStrike" baseline="0" dirty="0">
                <a:latin typeface="Segoe"/>
                <a:ea typeface="ＭＳ ゴシック"/>
              </a:rPr>
              <a:t>to close the View Definition dialog box. The new view appears and should be selected in the More Views dialog box.</a:t>
            </a:r>
          </a:p>
          <a:p>
            <a:pPr lvl="1" rtl="0"/>
            <a:r>
              <a:rPr lang="en-US" b="0" i="0" u="none" strike="noStrike" baseline="0" dirty="0">
                <a:latin typeface="Segoe"/>
                <a:ea typeface="ＭＳ ゴシック"/>
              </a:rPr>
              <a:t>10.	Click </a:t>
            </a:r>
            <a:r>
              <a:rPr lang="en-US" b="1" i="0" u="none" strike="noStrike" baseline="0" dirty="0">
                <a:latin typeface="Segoe"/>
                <a:ea typeface="ＭＳ ゴシック"/>
              </a:rPr>
              <a:t>Apply</a:t>
            </a:r>
            <a:r>
              <a:rPr lang="en-US" b="0" i="0" u="none" strike="noStrike" baseline="0" dirty="0">
                <a:latin typeface="Segoe"/>
                <a:ea typeface="ＭＳ ゴシック"/>
              </a:rPr>
              <a:t>. Microsoft Project applies the new view. Your screen should look similar to the</a:t>
            </a:r>
            <a:r>
              <a:rPr lang="en-US" b="0" i="0" u="none" strike="noStrike" dirty="0">
                <a:latin typeface="Segoe"/>
                <a:ea typeface="ＭＳ ゴシック"/>
              </a:rPr>
              <a:t> f</a:t>
            </a:r>
            <a:r>
              <a:rPr lang="en-US" b="0" i="0" u="none" strike="noStrike" baseline="0" dirty="0">
                <a:latin typeface="Segoe"/>
                <a:ea typeface="ＭＳ ゴシック"/>
              </a:rPr>
              <a:t>igure below.</a:t>
            </a:r>
            <a:endParaRPr lang="en-US" b="0" i="0" u="none" strike="noStrike" baseline="0" dirty="0">
              <a:latin typeface="Times New Roman"/>
              <a:ea typeface="ＭＳ ゴシック"/>
            </a:endParaRPr>
          </a:p>
        </p:txBody>
      </p:sp>
      <p:pic>
        <p:nvPicPr>
          <p:cNvPr id="4" name="Picture 3" descr="0820.png"/>
          <p:cNvPicPr>
            <a:picLocks noChangeAspect="1"/>
          </p:cNvPicPr>
          <p:nvPr/>
        </p:nvPicPr>
        <p:blipFill rotWithShape="1">
          <a:blip r:embed="rId3" cstate="print">
            <a:extLst>
              <a:ext uri="{28A0092B-C50C-407E-A947-70E740481C1C}">
                <a14:useLocalDpi xmlns:a14="http://schemas.microsoft.com/office/drawing/2010/main" val="0"/>
              </a:ext>
            </a:extLst>
          </a:blip>
          <a:srcRect b="55208"/>
          <a:stretch/>
        </p:blipFill>
        <p:spPr>
          <a:xfrm>
            <a:off x="533400" y="3505200"/>
            <a:ext cx="8153400" cy="2443884"/>
          </a:xfrm>
          <a:prstGeom prst="rect">
            <a:avLst/>
          </a:prstGeom>
        </p:spPr>
      </p:pic>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47</a:t>
            </a:fld>
            <a:endParaRPr lang="en-US" dirty="0"/>
          </a:p>
        </p:txBody>
      </p:sp>
    </p:spTree>
    <p:extLst>
      <p:ext uri="{BB962C8B-B14F-4D97-AF65-F5344CB8AC3E}">
        <p14:creationId xmlns:p14="http://schemas.microsoft.com/office/powerpoint/2010/main" val="9114221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Create a Custom View</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11.	</a:t>
            </a:r>
            <a:r>
              <a:rPr lang="en-US" b="1" i="0" u="none" strike="noStrike" baseline="0">
                <a:latin typeface="Segoe"/>
                <a:ea typeface="ＭＳ ゴシック"/>
              </a:rPr>
              <a:t>SAVE </a:t>
            </a:r>
            <a:r>
              <a:rPr lang="en-US" b="0" i="0" u="none" strike="noStrike" baseline="0">
                <a:latin typeface="Segoe"/>
                <a:ea typeface="ＭＳ ゴシック"/>
              </a:rPr>
              <a:t>the project schedule. </a:t>
            </a:r>
            <a:r>
              <a:rPr lang="en-US" b="1" i="0" u="none" strike="noStrike" baseline="0">
                <a:latin typeface="Segoe"/>
                <a:ea typeface="ＭＳ ゴシック"/>
              </a:rPr>
              <a:t>CLOSE </a:t>
            </a:r>
            <a:r>
              <a:rPr lang="en-US" b="0" i="0" u="none" strike="noStrike" baseline="0">
                <a:latin typeface="Segoe"/>
                <a:ea typeface="ＭＳ ゴシック"/>
              </a:rPr>
              <a:t>the project schedule.</a:t>
            </a:r>
          </a:p>
          <a:p>
            <a:pPr lvl="0" rtl="0"/>
            <a:r>
              <a:rPr lang="en-US" b="1" i="0" u="none" strike="noStrike" baseline="0">
                <a:latin typeface="Segoe"/>
                <a:ea typeface="ＭＳ ゴシック"/>
              </a:rPr>
              <a:t>PAUSE. </a:t>
            </a:r>
            <a:r>
              <a:rPr lang="en-US" b="0" i="0" u="none" strike="noStrike" baseline="0">
                <a:latin typeface="Segoe"/>
                <a:ea typeface="ＭＳ ゴシック"/>
              </a:rPr>
              <a:t>If you are continuing to the next lesson, keep Project open. If not continuing to additional lessons, </a:t>
            </a:r>
            <a:r>
              <a:rPr lang="en-US" b="1" i="0" u="none" strike="noStrike" baseline="0">
                <a:latin typeface="Segoe"/>
                <a:ea typeface="ＭＳ ゴシック"/>
              </a:rPr>
              <a:t>CLOSE </a:t>
            </a:r>
            <a:r>
              <a:rPr lang="en-US" b="0" i="0" u="none" strike="noStrike" baseline="0">
                <a:latin typeface="Segoe"/>
                <a:ea typeface="ＭＳ ゴシック"/>
              </a:rPr>
              <a:t>Project.</a:t>
            </a:r>
          </a:p>
          <a:p>
            <a:pPr lvl="0" rtl="0"/>
            <a:r>
              <a:rPr lang="en-US" b="0" i="0" u="none" strike="noStrike" baseline="0">
                <a:latin typeface="Segoe"/>
                <a:ea typeface="ＭＳ ゴシック"/>
              </a:rPr>
              <a:t>In this exercise, you created a custom view that enabled you to look specifically at information that was of interest to you. </a:t>
            </a:r>
          </a:p>
          <a:p>
            <a:pPr lvl="0" rtl="0"/>
            <a:r>
              <a:rPr lang="en-US" b="0" i="0" u="none" strike="noStrike" baseline="0">
                <a:latin typeface="Segoe"/>
                <a:ea typeface="ＭＳ ゴシック"/>
              </a:rPr>
              <a:t>Recall that a view is a window through which you can see the various elements of a project schedule in a way that is helpful to the viewing audience. </a:t>
            </a:r>
          </a:p>
          <a:p>
            <a:pPr lvl="0" rtl="0"/>
            <a:r>
              <a:rPr lang="en-US" b="0" i="0" u="none" strike="noStrike" baseline="0">
                <a:latin typeface="Segoe"/>
                <a:ea typeface="ＭＳ ゴシック"/>
              </a:rPr>
              <a:t>As you’ve seen, a view might contain elements such as tables, groups, or filters. You can combine these with other elements to create almost limitless custom views to suit any purpose.</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48</a:t>
            </a:fld>
            <a:endParaRPr lang="en-US" dirty="0"/>
          </a:p>
        </p:txBody>
      </p:sp>
    </p:spTree>
    <p:extLst>
      <p:ext uri="{BB962C8B-B14F-4D97-AF65-F5344CB8AC3E}">
        <p14:creationId xmlns:p14="http://schemas.microsoft.com/office/powerpoint/2010/main" val="23243465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Skill Summary</a:t>
            </a:r>
            <a:endParaRPr lang="en-US" b="0" i="0" u="none" strike="noStrike" baseline="0">
              <a:solidFill>
                <a:srgbClr val="009E49"/>
              </a:solidFill>
              <a:latin typeface="Times New Roman"/>
              <a:ea typeface="ＭＳ ゴシック"/>
            </a:endParaRPr>
          </a:p>
        </p:txBody>
      </p:sp>
      <p:pic>
        <p:nvPicPr>
          <p:cNvPr id="4" name="Picture 3" descr="080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761573"/>
            <a:ext cx="8077200" cy="2572854"/>
          </a:xfrm>
          <a:prstGeom prst="rect">
            <a:avLst/>
          </a:prstGeom>
        </p:spPr>
      </p:pic>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49</a:t>
            </a:fld>
            <a:endParaRPr lang="en-US" dirty="0"/>
          </a:p>
        </p:txBody>
      </p:sp>
    </p:spTree>
    <p:extLst>
      <p:ext uri="{BB962C8B-B14F-4D97-AF65-F5344CB8AC3E}">
        <p14:creationId xmlns:p14="http://schemas.microsoft.com/office/powerpoint/2010/main" val="2637748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Software Orientation</a:t>
            </a: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You will now use one of the features of the ribbon interface in Project 2013, the Format ribbon. </a:t>
            </a:r>
          </a:p>
          <a:p>
            <a:pPr lvl="0" rtl="0"/>
            <a:r>
              <a:rPr lang="en-US" b="0" i="0" u="none" strike="noStrike" baseline="0" dirty="0">
                <a:latin typeface="Segoe"/>
                <a:ea typeface="ＭＳ ゴシック"/>
              </a:rPr>
              <a:t>With this ribbon you have faster access to formatting options in views. </a:t>
            </a:r>
          </a:p>
          <a:p>
            <a:pPr lvl="0" rtl="0"/>
            <a:r>
              <a:rPr lang="en-US" b="0" i="0" u="none" strike="noStrike" baseline="0" dirty="0">
                <a:latin typeface="Segoe"/>
                <a:ea typeface="ＭＳ ゴシック"/>
              </a:rPr>
              <a:t>You may have seen in the various views of previous lessons a tab at the very top of the screen, above the ribbon. </a:t>
            </a:r>
          </a:p>
          <a:p>
            <a:pPr lvl="0" rtl="0"/>
            <a:r>
              <a:rPr lang="en-US" b="0" i="0" u="none" strike="noStrike" baseline="0" dirty="0">
                <a:latin typeface="Segoe"/>
                <a:ea typeface="ＭＳ ゴシック"/>
              </a:rPr>
              <a:t>This is the </a:t>
            </a:r>
            <a:r>
              <a:rPr lang="en-US" b="0" i="0" u="none" strike="noStrike" baseline="0" dirty="0">
                <a:solidFill>
                  <a:srgbClr val="FF0000"/>
                </a:solidFill>
                <a:latin typeface="Segoe"/>
                <a:ea typeface="ＭＳ ゴシック"/>
              </a:rPr>
              <a:t>Format ribbon</a:t>
            </a:r>
            <a:r>
              <a:rPr lang="en-US" b="0" i="0" u="none" strike="noStrike" baseline="0" dirty="0">
                <a:latin typeface="Segoe"/>
                <a:ea typeface="ＭＳ ゴシック"/>
              </a:rPr>
              <a:t>. This tab provides formatting options available in the view you are in at the time. </a:t>
            </a:r>
          </a:p>
          <a:p>
            <a:pPr lvl="0" rtl="0"/>
            <a:r>
              <a:rPr lang="en-US" b="0" i="0" u="none" strike="noStrike" baseline="0" dirty="0">
                <a:latin typeface="Segoe"/>
                <a:ea typeface="ＭＳ ゴシック"/>
              </a:rPr>
              <a:t>The figure below shows the Format ribbon for the </a:t>
            </a:r>
            <a:r>
              <a:rPr lang="en-US" b="0" i="0" u="none" strike="noStrike" baseline="0" dirty="0">
                <a:solidFill>
                  <a:srgbClr val="FF0000"/>
                </a:solidFill>
                <a:latin typeface="Segoe"/>
                <a:ea typeface="ＭＳ ゴシック"/>
              </a:rPr>
              <a:t>Gantt Chart view.</a:t>
            </a:r>
            <a:endParaRPr lang="en-US" b="0" i="0" u="none" strike="noStrike" baseline="0" dirty="0">
              <a:solidFill>
                <a:srgbClr val="FF0000"/>
              </a:solidFill>
              <a:latin typeface="Times New Roman"/>
              <a:ea typeface="ＭＳ ゴシック"/>
            </a:endParaRPr>
          </a:p>
        </p:txBody>
      </p:sp>
      <p:pic>
        <p:nvPicPr>
          <p:cNvPr id="4" name="Picture 3" descr="080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800" y="5334000"/>
            <a:ext cx="8331200" cy="783549"/>
          </a:xfrm>
          <a:prstGeom prst="rect">
            <a:avLst/>
          </a:prstGeom>
        </p:spPr>
      </p:pic>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a:t>
            </a:fld>
            <a:endParaRPr lang="en-US" dirty="0"/>
          </a:p>
        </p:txBody>
      </p:sp>
    </p:spTree>
    <p:extLst>
      <p:ext uri="{BB962C8B-B14F-4D97-AF65-F5344CB8AC3E}">
        <p14:creationId xmlns:p14="http://schemas.microsoft.com/office/powerpoint/2010/main" val="233237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Gantt Chart Formatting</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The Gantt Chart view consists of two parts: a table on the left and a bar chart on the right. </a:t>
            </a:r>
          </a:p>
          <a:p>
            <a:pPr lvl="0" rtl="0"/>
            <a:r>
              <a:rPr lang="en-US" b="0" i="0" u="none" strike="noStrike" baseline="0" dirty="0">
                <a:latin typeface="Segoe"/>
                <a:ea typeface="ＭＳ ゴシック"/>
              </a:rPr>
              <a:t>The default formatting of the Gantt Chart view is useful for onscreen project schedule viewing and printing. However, you are able to change the formatting of almost any element on the Gantt Chart to suit your needs. </a:t>
            </a:r>
          </a:p>
          <a:p>
            <a:pPr lvl="0" rtl="0"/>
            <a:r>
              <a:rPr lang="en-US" b="0" i="0" u="none" strike="noStrike" baseline="0" dirty="0">
                <a:latin typeface="Segoe"/>
                <a:ea typeface="ＭＳ ゴシック"/>
              </a:rPr>
              <a:t>You can </a:t>
            </a:r>
            <a:r>
              <a:rPr lang="en-US" b="0" i="0" u="none" strike="noStrike" baseline="0" dirty="0">
                <a:solidFill>
                  <a:srgbClr val="FF0000"/>
                </a:solidFill>
                <a:latin typeface="Segoe"/>
                <a:ea typeface="ＭＳ ゴシック"/>
              </a:rPr>
              <a:t>format whole categories </a:t>
            </a:r>
            <a:r>
              <a:rPr lang="en-US" b="0" i="0" u="none" strike="noStrike" baseline="0" dirty="0">
                <a:latin typeface="Segoe"/>
                <a:ea typeface="ＭＳ ゴシック"/>
              </a:rPr>
              <a:t>of Gantt Chart task bars via the Bar Styles dialog box, or you can </a:t>
            </a:r>
            <a:r>
              <a:rPr lang="en-US" b="0" i="0" u="none" strike="noStrike" baseline="0" dirty="0">
                <a:solidFill>
                  <a:srgbClr val="FF0000"/>
                </a:solidFill>
                <a:latin typeface="Segoe"/>
                <a:ea typeface="ＭＳ ゴシック"/>
              </a:rPr>
              <a:t>format individual </a:t>
            </a:r>
            <a:r>
              <a:rPr lang="en-US" b="0" i="0" u="none" strike="noStrike" baseline="0" dirty="0">
                <a:latin typeface="Segoe"/>
                <a:ea typeface="ＭＳ ゴシック"/>
              </a:rPr>
              <a:t>Gantt Chart task bars directly.</a:t>
            </a:r>
          </a:p>
          <a:p>
            <a:pPr lvl="0" rtl="0"/>
            <a:r>
              <a:rPr lang="en-US" b="0" i="0" u="none" strike="noStrike" baseline="0" dirty="0">
                <a:latin typeface="Segoe"/>
                <a:ea typeface="ＭＳ ゴシック"/>
              </a:rPr>
              <a:t>In this exercise, you will modify several items on the Gantt Chart using the Bar Styles dialog box.</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a:t>
            </a:fld>
            <a:endParaRPr lang="en-US" dirty="0"/>
          </a:p>
        </p:txBody>
      </p:sp>
    </p:spTree>
    <p:extLst>
      <p:ext uri="{BB962C8B-B14F-4D97-AF65-F5344CB8AC3E}">
        <p14:creationId xmlns:p14="http://schemas.microsoft.com/office/powerpoint/2010/main" val="4250940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Modify the Gantt Chart Using the Bar Styles Dialog Box</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dirty="0">
                <a:latin typeface="Segoe"/>
                <a:ea typeface="ＭＳ ゴシック"/>
              </a:rPr>
              <a:t>GET READY. OPEN </a:t>
            </a:r>
            <a:r>
              <a:rPr lang="en-US" b="0" i="0" u="none" strike="noStrike" baseline="0" dirty="0">
                <a:latin typeface="Segoe"/>
                <a:ea typeface="ＭＳ ゴシック"/>
              </a:rPr>
              <a:t>the </a:t>
            </a:r>
            <a:r>
              <a:rPr lang="en-US" b="1" i="1" u="none" strike="noStrike" baseline="0" dirty="0">
                <a:latin typeface="Segoe"/>
                <a:ea typeface="ＭＳ ゴシック"/>
              </a:rPr>
              <a:t>Don Funk Music Video 8M </a:t>
            </a:r>
            <a:r>
              <a:rPr lang="en-US" b="0" i="0" u="none" strike="noStrike" baseline="0" dirty="0">
                <a:latin typeface="Segoe"/>
                <a:ea typeface="ＭＳ ゴシック"/>
              </a:rPr>
              <a:t>project schedule. </a:t>
            </a:r>
            <a:r>
              <a:rPr lang="en-US" b="1" i="0" u="none" strike="noStrike" baseline="0" dirty="0">
                <a:latin typeface="Segoe"/>
                <a:ea typeface="ＭＳ ゴシック"/>
              </a:rPr>
              <a:t>SAVE </a:t>
            </a:r>
            <a:r>
              <a:rPr lang="en-US" b="0" i="0" u="none" strike="noStrike" baseline="0" dirty="0">
                <a:latin typeface="Segoe"/>
                <a:ea typeface="ＭＳ ゴシック"/>
              </a:rPr>
              <a:t>the file as </a:t>
            </a:r>
            <a:r>
              <a:rPr lang="en-US" b="1" i="1" u="none" strike="noStrike" baseline="0" dirty="0">
                <a:latin typeface="Segoe"/>
                <a:ea typeface="ＭＳ ゴシック"/>
              </a:rPr>
              <a:t>Don Funk Music Video 8</a:t>
            </a:r>
            <a:r>
              <a:rPr lang="en-US" b="0" i="0" u="none" strike="noStrike" baseline="0" dirty="0">
                <a:latin typeface="Times New Roman"/>
                <a:ea typeface="ＭＳ ゴシック"/>
              </a:rPr>
              <a:t>.</a:t>
            </a:r>
          </a:p>
          <a:p>
            <a:pPr lvl="1" rtl="0"/>
            <a:r>
              <a:rPr lang="en-US" b="0" i="0" u="none" strike="noStrike" baseline="0" dirty="0">
                <a:latin typeface="Segoe"/>
                <a:ea typeface="ＭＳ ゴシック"/>
              </a:rPr>
              <a:t>1.	Click the </a:t>
            </a:r>
            <a:r>
              <a:rPr lang="en-US" b="1" i="0" u="none" strike="noStrike" baseline="0" dirty="0">
                <a:latin typeface="Segoe"/>
                <a:ea typeface="ＭＳ ゴシック"/>
              </a:rPr>
              <a:t>Format </a:t>
            </a:r>
            <a:r>
              <a:rPr lang="en-US" b="0" i="0" u="none" strike="noStrike" baseline="0" dirty="0">
                <a:latin typeface="Segoe"/>
                <a:ea typeface="ＭＳ ゴシック"/>
              </a:rPr>
              <a:t>tab, then in the Bar Styles group click the </a:t>
            </a:r>
            <a:r>
              <a:rPr lang="en-US" b="1" i="0" u="none" strike="noStrike" baseline="0" dirty="0">
                <a:latin typeface="Segoe"/>
                <a:ea typeface="ＭＳ ゴシック"/>
              </a:rPr>
              <a:t>down-arrow </a:t>
            </a:r>
            <a:r>
              <a:rPr lang="en-US" b="0" i="0" u="none" strike="noStrike" baseline="0" dirty="0">
                <a:latin typeface="Segoe"/>
                <a:ea typeface="ＭＳ ゴシック"/>
              </a:rPr>
              <a:t>under the </a:t>
            </a:r>
            <a:r>
              <a:rPr lang="en-US" b="1" i="0" u="none" strike="noStrike" baseline="0" dirty="0">
                <a:latin typeface="Segoe"/>
                <a:ea typeface="ＭＳ ゴシック"/>
              </a:rPr>
              <a:t>Format </a:t>
            </a:r>
            <a:r>
              <a:rPr lang="en-US" b="0" i="0" u="none" strike="noStrike" baseline="0" dirty="0">
                <a:latin typeface="Segoe"/>
                <a:ea typeface="ＭＳ ゴシック"/>
              </a:rPr>
              <a:t>button. Select </a:t>
            </a:r>
            <a:r>
              <a:rPr lang="en-US" b="1" i="0" u="none" strike="noStrike" baseline="0" dirty="0">
                <a:latin typeface="Segoe"/>
                <a:ea typeface="ＭＳ ゴシック"/>
              </a:rPr>
              <a:t>Bar Styles </a:t>
            </a:r>
            <a:r>
              <a:rPr lang="en-US" b="0" i="0" u="none" strike="noStrike" baseline="0" dirty="0">
                <a:latin typeface="Segoe"/>
                <a:ea typeface="ＭＳ ゴシック"/>
              </a:rPr>
              <a:t>from the dropdown list. The Bar Styles dialog box appears.</a:t>
            </a:r>
          </a:p>
          <a:p>
            <a:pPr lvl="1" rtl="0"/>
            <a:r>
              <a:rPr lang="en-US" b="0" i="0" u="none" strike="noStrike" baseline="0" dirty="0">
                <a:latin typeface="Segoe"/>
                <a:ea typeface="ＭＳ ゴシック"/>
              </a:rPr>
              <a:t>2.	In the </a:t>
            </a:r>
            <a:r>
              <a:rPr lang="en-US" b="0" i="0" u="none" strike="noStrike" baseline="0" dirty="0">
                <a:solidFill>
                  <a:srgbClr val="FF0000"/>
                </a:solidFill>
                <a:latin typeface="Segoe"/>
                <a:ea typeface="ＭＳ ゴシック"/>
              </a:rPr>
              <a:t>Name</a:t>
            </a:r>
            <a:r>
              <a:rPr lang="en-US" b="0" i="0" u="none" strike="noStrike" baseline="0" dirty="0">
                <a:latin typeface="Segoe"/>
                <a:ea typeface="ＭＳ ゴシック"/>
              </a:rPr>
              <a:t> column, select </a:t>
            </a:r>
            <a:r>
              <a:rPr lang="en-US" b="1" i="0" u="none" strike="noStrike" baseline="0" dirty="0">
                <a:latin typeface="Segoe"/>
                <a:ea typeface="ＭＳ ゴシック"/>
              </a:rPr>
              <a:t>Milestone</a:t>
            </a:r>
            <a:r>
              <a:rPr lang="en-US" b="0" i="0" u="none" strike="noStrike" baseline="0" dirty="0">
                <a:latin typeface="Segoe"/>
                <a:ea typeface="ＭＳ ゴシック"/>
              </a:rPr>
              <a:t>. You want to change the </a:t>
            </a:r>
            <a:r>
              <a:rPr lang="en-US" b="0" i="0" u="none" strike="noStrike" baseline="0" dirty="0">
                <a:solidFill>
                  <a:srgbClr val="FF0000"/>
                </a:solidFill>
                <a:latin typeface="Segoe"/>
                <a:ea typeface="ＭＳ ゴシック"/>
              </a:rPr>
              <a:t>shape</a:t>
            </a:r>
            <a:r>
              <a:rPr lang="en-US" b="0" i="0" u="none" strike="noStrike" baseline="0" dirty="0">
                <a:latin typeface="Segoe"/>
                <a:ea typeface="ＭＳ ゴシック"/>
              </a:rPr>
              <a:t> of the milestones on the Gantt Chart.</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a:t>
            </a:fld>
            <a:endParaRPr lang="en-US" dirty="0"/>
          </a:p>
        </p:txBody>
      </p:sp>
    </p:spTree>
    <p:extLst>
      <p:ext uri="{BB962C8B-B14F-4D97-AF65-F5344CB8AC3E}">
        <p14:creationId xmlns:p14="http://schemas.microsoft.com/office/powerpoint/2010/main" val="3268785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Modify the Gantt Chart Using the Bar Styles Dialog Box</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3.	In the bottom half of the dialog box under the Start label, locate the Shape box. Select the </a:t>
            </a:r>
            <a:r>
              <a:rPr lang="en-US" b="1" i="0" u="none" strike="noStrike" baseline="0">
                <a:latin typeface="Segoe"/>
                <a:ea typeface="ＭＳ ゴシック"/>
              </a:rPr>
              <a:t>star </a:t>
            </a:r>
            <a:r>
              <a:rPr lang="en-US" b="0" i="0" u="none" strike="noStrike" baseline="0">
                <a:latin typeface="Segoe"/>
                <a:ea typeface="ＭＳ ゴシック"/>
              </a:rPr>
              <a:t>shape from the dropdown list in the Shape box. Note that the star shape now appears in the Appearance column for Milestone. Your screen should look similar to the</a:t>
            </a:r>
            <a:r>
              <a:rPr lang="en-US" b="0" i="0" u="none" strike="noStrike">
                <a:latin typeface="Segoe"/>
                <a:ea typeface="ＭＳ ゴシック"/>
              </a:rPr>
              <a:t> f</a:t>
            </a:r>
            <a:r>
              <a:rPr lang="en-US" b="0" i="0" u="none" strike="noStrike" baseline="0">
                <a:latin typeface="Segoe"/>
                <a:ea typeface="ＭＳ ゴシック"/>
              </a:rPr>
              <a:t>igure below.</a:t>
            </a:r>
          </a:p>
        </p:txBody>
      </p:sp>
      <p:pic>
        <p:nvPicPr>
          <p:cNvPr id="4" name="Picture 3" descr="08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3525" y="3263900"/>
            <a:ext cx="5836950" cy="3067906"/>
          </a:xfrm>
          <a:prstGeom prst="rect">
            <a:avLst/>
          </a:prstGeom>
        </p:spPr>
      </p:pic>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a:t>
            </a:fld>
            <a:endParaRPr lang="en-US" dirty="0"/>
          </a:p>
        </p:txBody>
      </p:sp>
      <p:sp>
        <p:nvSpPr>
          <p:cNvPr id="8" name="Oval 7">
            <a:extLst>
              <a:ext uri="{FF2B5EF4-FFF2-40B4-BE49-F238E27FC236}">
                <a16:creationId xmlns:a16="http://schemas.microsoft.com/office/drawing/2014/main" id="{87F5A438-D70B-43A1-B05A-4BF47A820886}"/>
              </a:ext>
            </a:extLst>
          </p:cNvPr>
          <p:cNvSpPr/>
          <p:nvPr/>
        </p:nvSpPr>
        <p:spPr bwMode="auto">
          <a:xfrm>
            <a:off x="1600200" y="3810000"/>
            <a:ext cx="990600" cy="457200"/>
          </a:xfrm>
          <a:prstGeom prst="ellipse">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a:extLst>
              <a:ext uri="{FF2B5EF4-FFF2-40B4-BE49-F238E27FC236}">
                <a16:creationId xmlns:a16="http://schemas.microsoft.com/office/drawing/2014/main" id="{7D20141D-A703-4BAE-8802-AD1AF8EDDD48}"/>
              </a:ext>
            </a:extLst>
          </p:cNvPr>
          <p:cNvSpPr/>
          <p:nvPr/>
        </p:nvSpPr>
        <p:spPr bwMode="auto">
          <a:xfrm>
            <a:off x="1600200" y="5257800"/>
            <a:ext cx="990600" cy="457200"/>
          </a:xfrm>
          <a:prstGeom prst="ellipse">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25914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Modify the Gantt Chart Using the Bar Styles Dialog Box</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a:r>
              <a:rPr lang="en-US" sz="2000" dirty="0">
                <a:latin typeface="Segoe"/>
                <a:ea typeface="ＭＳ ゴシック"/>
              </a:rPr>
              <a:t>4.	In the Name column at the top of the dialog box, select </a:t>
            </a:r>
            <a:r>
              <a:rPr lang="en-US" sz="2000" b="1" dirty="0">
                <a:solidFill>
                  <a:srgbClr val="FF0000"/>
                </a:solidFill>
                <a:latin typeface="Segoe"/>
                <a:ea typeface="ＭＳ ゴシック"/>
              </a:rPr>
              <a:t>Task</a:t>
            </a:r>
            <a:r>
              <a:rPr lang="en-US" sz="2000" dirty="0">
                <a:latin typeface="Times New Roman"/>
                <a:ea typeface="ＭＳ ゴシック"/>
              </a:rPr>
              <a:t>.</a:t>
            </a:r>
          </a:p>
          <a:p>
            <a:pPr lvl="1" rtl="0"/>
            <a:r>
              <a:rPr lang="en-US" sz="2000" b="0" i="0" u="none" strike="noStrike" baseline="0" dirty="0">
                <a:latin typeface="Segoe"/>
                <a:ea typeface="ＭＳ ゴシック"/>
              </a:rPr>
              <a:t>5.	In the bottom half of the dialog box, click the </a:t>
            </a:r>
            <a:r>
              <a:rPr lang="en-US" sz="2000" b="1" i="0" u="none" strike="noStrike" baseline="0" dirty="0">
                <a:solidFill>
                  <a:srgbClr val="FF0000"/>
                </a:solidFill>
                <a:latin typeface="Segoe"/>
                <a:ea typeface="ＭＳ ゴシック"/>
              </a:rPr>
              <a:t>Text</a:t>
            </a:r>
            <a:r>
              <a:rPr lang="en-US" sz="2000" b="1" i="0" u="none" strike="noStrike" baseline="0" dirty="0">
                <a:latin typeface="Segoe"/>
                <a:ea typeface="ＭＳ ゴシック"/>
              </a:rPr>
              <a:t> </a:t>
            </a:r>
            <a:r>
              <a:rPr lang="en-US" sz="2000" b="0" i="0" u="none" strike="noStrike" baseline="0" dirty="0">
                <a:latin typeface="Segoe"/>
                <a:ea typeface="ＭＳ ゴシック"/>
              </a:rPr>
              <a:t>tab. You want to make a change to display the resource groups assigned rather than full names next to the task bars.</a:t>
            </a:r>
          </a:p>
          <a:p>
            <a:pPr lvl="1" rtl="0"/>
            <a:r>
              <a:rPr lang="en-US" sz="2000" b="0" i="0" u="none" strike="noStrike" baseline="0" dirty="0">
                <a:latin typeface="Segoe"/>
                <a:ea typeface="ＭＳ ゴシック"/>
              </a:rPr>
              <a:t>6.	In the </a:t>
            </a:r>
            <a:r>
              <a:rPr lang="en-US" sz="2000" b="1" i="0" u="none" strike="noStrike" baseline="0" dirty="0">
                <a:solidFill>
                  <a:srgbClr val="FF0000"/>
                </a:solidFill>
                <a:latin typeface="Segoe"/>
                <a:ea typeface="ＭＳ ゴシック"/>
              </a:rPr>
              <a:t>Text</a:t>
            </a:r>
            <a:r>
              <a:rPr lang="en-US" sz="2000" b="1" i="0" u="none" strike="noStrike" baseline="0" dirty="0">
                <a:latin typeface="Segoe"/>
                <a:ea typeface="ＭＳ ゴシック"/>
              </a:rPr>
              <a:t> </a:t>
            </a:r>
            <a:r>
              <a:rPr lang="en-US" sz="2000" b="0" i="0" u="none" strike="noStrike" baseline="0" dirty="0">
                <a:latin typeface="Segoe"/>
                <a:ea typeface="ＭＳ ゴシック"/>
              </a:rPr>
              <a:t>tab, in the Right box, select </a:t>
            </a:r>
            <a:r>
              <a:rPr lang="en-US" sz="2000" b="1" i="0" u="none" strike="noStrike" baseline="0" dirty="0">
                <a:solidFill>
                  <a:srgbClr val="FF0000"/>
                </a:solidFill>
                <a:latin typeface="Segoe"/>
                <a:ea typeface="ＭＳ ゴシック"/>
              </a:rPr>
              <a:t>Resource</a:t>
            </a:r>
            <a:r>
              <a:rPr lang="en-US" sz="2000" b="1" i="0" u="none" strike="noStrike" baseline="0" dirty="0">
                <a:latin typeface="Segoe"/>
                <a:ea typeface="ＭＳ ゴシック"/>
              </a:rPr>
              <a:t> </a:t>
            </a:r>
            <a:r>
              <a:rPr lang="en-US" sz="2000" b="1" i="0" u="none" strike="noStrike" baseline="0" dirty="0">
                <a:solidFill>
                  <a:srgbClr val="FF0000"/>
                </a:solidFill>
                <a:latin typeface="Segoe"/>
                <a:ea typeface="ＭＳ ゴシック"/>
              </a:rPr>
              <a:t>Names</a:t>
            </a:r>
            <a:r>
              <a:rPr lang="en-US" sz="2000" b="0" i="0" u="none" strike="noStrike" baseline="0" dirty="0">
                <a:latin typeface="Segoe"/>
                <a:ea typeface="ＭＳ ゴシック"/>
              </a:rPr>
              <a:t>, click the </a:t>
            </a:r>
            <a:r>
              <a:rPr lang="en-US" sz="2000" b="1" i="0" u="none" strike="noStrike" baseline="0" dirty="0">
                <a:solidFill>
                  <a:srgbClr val="FF0000"/>
                </a:solidFill>
                <a:latin typeface="Segoe"/>
                <a:ea typeface="ＭＳ ゴシック"/>
              </a:rPr>
              <a:t>down-arrow</a:t>
            </a:r>
            <a:r>
              <a:rPr lang="en-US" sz="2000" b="0" i="0" u="none" strike="noStrike" baseline="0" dirty="0">
                <a:latin typeface="Segoe"/>
                <a:ea typeface="ＭＳ ゴシック"/>
              </a:rPr>
              <a:t>, and then select </a:t>
            </a:r>
            <a:r>
              <a:rPr lang="en-US" sz="2000" b="1" i="0" u="none" strike="noStrike" baseline="0" dirty="0">
                <a:solidFill>
                  <a:srgbClr val="FF0000"/>
                </a:solidFill>
                <a:latin typeface="Segoe"/>
                <a:ea typeface="ＭＳ ゴシック"/>
              </a:rPr>
              <a:t>Resource</a:t>
            </a:r>
            <a:r>
              <a:rPr lang="en-US" sz="2000" b="1" i="0" u="none" strike="noStrike" baseline="0" dirty="0">
                <a:latin typeface="Segoe"/>
                <a:ea typeface="ＭＳ ゴシック"/>
              </a:rPr>
              <a:t> </a:t>
            </a:r>
            <a:r>
              <a:rPr lang="en-US" sz="2000" b="1" i="0" u="none" strike="noStrike" baseline="0" dirty="0">
                <a:solidFill>
                  <a:srgbClr val="FF0000"/>
                </a:solidFill>
                <a:latin typeface="Segoe"/>
                <a:ea typeface="ＭＳ ゴシック"/>
              </a:rPr>
              <a:t>Group</a:t>
            </a:r>
            <a:r>
              <a:rPr lang="en-US" sz="2000" b="0" i="0" u="none" strike="noStrike" baseline="0" dirty="0">
                <a:latin typeface="Segoe"/>
                <a:ea typeface="ＭＳ ゴシック"/>
              </a:rPr>
              <a:t>. Your screen should look similar to the figure below.</a:t>
            </a:r>
            <a:endParaRPr lang="en-US" sz="2000" b="0" i="0" u="none" strike="noStrike" baseline="0" dirty="0">
              <a:latin typeface="Times New Roman"/>
              <a:ea typeface="ＭＳ ゴシック"/>
            </a:endParaRPr>
          </a:p>
        </p:txBody>
      </p:sp>
      <p:pic>
        <p:nvPicPr>
          <p:cNvPr id="4" name="Picture 3" descr="080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9200" y="3923957"/>
            <a:ext cx="4908550" cy="2461631"/>
          </a:xfrm>
          <a:prstGeom prst="rect">
            <a:avLst/>
          </a:prstGeom>
        </p:spPr>
      </p:pic>
      <p:sp>
        <p:nvSpPr>
          <p:cNvPr id="5" name="Oval 4">
            <a:extLst>
              <a:ext uri="{FF2B5EF4-FFF2-40B4-BE49-F238E27FC236}">
                <a16:creationId xmlns:a16="http://schemas.microsoft.com/office/drawing/2014/main" id="{C146CCA0-9E01-4515-A049-06F62A378D11}"/>
              </a:ext>
            </a:extLst>
          </p:cNvPr>
          <p:cNvSpPr/>
          <p:nvPr/>
        </p:nvSpPr>
        <p:spPr bwMode="auto">
          <a:xfrm>
            <a:off x="2444750" y="5270500"/>
            <a:ext cx="990600" cy="488950"/>
          </a:xfrm>
          <a:prstGeom prst="ellipse">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260355738"/>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1202</TotalTime>
  <Words>2724</Words>
  <Application>Microsoft Office PowerPoint</Application>
  <PresentationFormat>On-screen Show (4:3)</PresentationFormat>
  <Paragraphs>340</Paragraphs>
  <Slides>49</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49</vt:i4>
      </vt:variant>
    </vt:vector>
  </HeadingPairs>
  <TitlesOfParts>
    <vt:vector size="61" baseType="lpstr">
      <vt:lpstr>ＭＳ ゴシック</vt:lpstr>
      <vt:lpstr>Arial</vt:lpstr>
      <vt:lpstr>Calibri</vt:lpstr>
      <vt:lpstr>Franklin Gothic Book</vt:lpstr>
      <vt:lpstr>Franklin Gothic Medium</vt:lpstr>
      <vt:lpstr>Segoe</vt:lpstr>
      <vt:lpstr>Segoe UI</vt:lpstr>
      <vt:lpstr>Segoe UI Light</vt:lpstr>
      <vt:lpstr>Segoe UI Semibold</vt:lpstr>
      <vt:lpstr>Segoe UI Semilight</vt:lpstr>
      <vt:lpstr>Times New Roman</vt:lpstr>
      <vt:lpstr>template</vt:lpstr>
      <vt:lpstr>Project Schedule Formatting Fundamentals</vt:lpstr>
      <vt:lpstr>Objectives</vt:lpstr>
      <vt:lpstr>Software Orientation</vt:lpstr>
      <vt:lpstr>Software Orientation</vt:lpstr>
      <vt:lpstr>Software Orientation</vt:lpstr>
      <vt:lpstr>Gantt Chart Formatting</vt:lpstr>
      <vt:lpstr>Step by Step: Modify the Gantt Chart Using the Bar Styles Dialog Box</vt:lpstr>
      <vt:lpstr>Step by Step: Modify the Gantt Chart Using the Bar Styles Dialog Box</vt:lpstr>
      <vt:lpstr>Step by Step: Modify the Gantt Chart Using the Bar Styles Dialog Box</vt:lpstr>
      <vt:lpstr>Step by Step: Modify the Gantt Chart Using the Bar Styles Dialog Box</vt:lpstr>
      <vt:lpstr>Step by Step: Modify the Gantt Chart Using the Bar Styles Dialog Box</vt:lpstr>
      <vt:lpstr>Step by Step: Modify the Gantt Chart Using the Bar Styles Dialog Box</vt:lpstr>
      <vt:lpstr>Modifying the Gantt Chart Using Gantt Chart Styles</vt:lpstr>
      <vt:lpstr>Step by Step: Modify the Gantt Chart Using Gantt Chart Styles</vt:lpstr>
      <vt:lpstr>Step by Step: Modify the Gantt Chart Using Gantt Chart Styles</vt:lpstr>
      <vt:lpstr>Step by Step: Modify the Gantt Chart Using Gantt Chart Styles</vt:lpstr>
      <vt:lpstr>Step by Step: Modify the Gantt Chart Using Gantt Chart Styles</vt:lpstr>
      <vt:lpstr>Step by Step: Modify the Gantt Chart Using Gantt Chart Styles</vt:lpstr>
      <vt:lpstr>Step by Step: Modify the Gantt Chart Using Gantt Chart Styles</vt:lpstr>
      <vt:lpstr>Step by Step: Modify the Gantt Chart Using Gantt Chart Styles</vt:lpstr>
      <vt:lpstr>Step by Step: Modify the Gantt Chart Using Gantt Chart Styles</vt:lpstr>
      <vt:lpstr>Modifying Text Appearance In a View</vt:lpstr>
      <vt:lpstr>Step by Step: Modify the Appearance of Text in a View</vt:lpstr>
      <vt:lpstr>Step by Step: Modify the Appearance of Text in a View</vt:lpstr>
      <vt:lpstr>Step by Step: Modify the Appearance of Text in a View</vt:lpstr>
      <vt:lpstr>Step by Step: Modify the Appearance of Text in a View</vt:lpstr>
      <vt:lpstr>Modifying the Appearance of a Single Piece of Text</vt:lpstr>
      <vt:lpstr>Step by Step: Modify the Appearance of a Single Piece of Text</vt:lpstr>
      <vt:lpstr>Step by Step: Modify the Appearance of a Single Piece of Text</vt:lpstr>
      <vt:lpstr>Step by Step: Modify the Appearance of a Single Piece of Text</vt:lpstr>
      <vt:lpstr>Creating Custom Fields</vt:lpstr>
      <vt:lpstr>Step by Step: Create a Custom Text Field</vt:lpstr>
      <vt:lpstr>Step by Step: Create a Custom Text Field</vt:lpstr>
      <vt:lpstr>Step by Step: Create a Custom Text Field</vt:lpstr>
      <vt:lpstr>Step by Step: Create a Custom Text Field</vt:lpstr>
      <vt:lpstr>Creating and Editing Tables</vt:lpstr>
      <vt:lpstr>Step by Step: Create a Custom Table</vt:lpstr>
      <vt:lpstr>Step by Step: Create a Custom Table</vt:lpstr>
      <vt:lpstr>Step by Step: Create a Custom Table</vt:lpstr>
      <vt:lpstr>Step by Step: Create a Custom Table</vt:lpstr>
      <vt:lpstr>Step by Step: Create a Custom Table</vt:lpstr>
      <vt:lpstr>Step by Step: Create a Custom Table</vt:lpstr>
      <vt:lpstr>Creating Custom Views</vt:lpstr>
      <vt:lpstr>Step by Step: Create a Custom View</vt:lpstr>
      <vt:lpstr>Step by Step: Create a Custom View</vt:lpstr>
      <vt:lpstr>Step by Step: Create a Custom View</vt:lpstr>
      <vt:lpstr>Step by Step: Create a Custom View</vt:lpstr>
      <vt:lpstr>Step by Step: Create a Custom View</vt:lpstr>
      <vt:lpstr>Skill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Gregory Binder</cp:lastModifiedBy>
  <cp:revision>306</cp:revision>
  <dcterms:created xsi:type="dcterms:W3CDTF">2011-08-08T12:10:51Z</dcterms:created>
  <dcterms:modified xsi:type="dcterms:W3CDTF">2017-10-09T23:01:32Z</dcterms:modified>
</cp:coreProperties>
</file>